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63" r:id="rId2"/>
    <p:sldId id="264" r:id="rId3"/>
    <p:sldId id="265" r:id="rId4"/>
    <p:sldId id="266" r:id="rId5"/>
    <p:sldId id="267" r:id="rId6"/>
    <p:sldId id="354" r:id="rId7"/>
    <p:sldId id="345" r:id="rId8"/>
    <p:sldId id="353" r:id="rId9"/>
    <p:sldId id="347" r:id="rId10"/>
    <p:sldId id="373" r:id="rId11"/>
    <p:sldId id="374" r:id="rId12"/>
    <p:sldId id="375" r:id="rId13"/>
    <p:sldId id="376" r:id="rId14"/>
    <p:sldId id="377" r:id="rId15"/>
    <p:sldId id="270" r:id="rId16"/>
    <p:sldId id="358" r:id="rId17"/>
    <p:sldId id="272" r:id="rId18"/>
    <p:sldId id="271" r:id="rId19"/>
    <p:sldId id="275" r:id="rId20"/>
    <p:sldId id="276" r:id="rId21"/>
    <p:sldId id="295" r:id="rId22"/>
    <p:sldId id="302" r:id="rId23"/>
    <p:sldId id="333" r:id="rId24"/>
    <p:sldId id="334" r:id="rId25"/>
    <p:sldId id="370" r:id="rId26"/>
    <p:sldId id="371" r:id="rId27"/>
    <p:sldId id="338" r:id="rId28"/>
    <p:sldId id="278" r:id="rId29"/>
    <p:sldId id="360" r:id="rId30"/>
    <p:sldId id="361" r:id="rId31"/>
    <p:sldId id="362" r:id="rId32"/>
    <p:sldId id="363" r:id="rId33"/>
    <p:sldId id="305" r:id="rId34"/>
    <p:sldId id="341" r:id="rId35"/>
    <p:sldId id="342" r:id="rId36"/>
    <p:sldId id="359" r:id="rId37"/>
    <p:sldId id="372" r:id="rId38"/>
    <p:sldId id="321" r:id="rId39"/>
    <p:sldId id="343" r:id="rId40"/>
    <p:sldId id="365" r:id="rId41"/>
    <p:sldId id="366" r:id="rId42"/>
    <p:sldId id="367" r:id="rId43"/>
    <p:sldId id="368" r:id="rId44"/>
    <p:sldId id="364" r:id="rId45"/>
    <p:sldId id="306" r:id="rId46"/>
    <p:sldId id="356" r:id="rId47"/>
    <p:sldId id="380" r:id="rId48"/>
    <p:sldId id="331" r:id="rId49"/>
    <p:sldId id="379" r:id="rId50"/>
    <p:sldId id="357" r:id="rId51"/>
    <p:sldId id="378" r:id="rId52"/>
    <p:sldId id="329" r:id="rId53"/>
    <p:sldId id="320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41" autoAdjust="0"/>
    <p:restoredTop sz="99262" autoAdjust="0"/>
  </p:normalViewPr>
  <p:slideViewPr>
    <p:cSldViewPr snapToGrid="0" snapToObjects="1">
      <p:cViewPr>
        <p:scale>
          <a:sx n="100" d="100"/>
          <a:sy n="100" d="100"/>
        </p:scale>
        <p:origin x="-144" y="-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4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FB86A-CBB7-5B45-8C53-D04AFFF3E57E}" type="datetimeFigureOut">
              <a:rPr lang="en-US" smtClean="0"/>
              <a:t>13/03/17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A199F-F733-2644-8FD2-A10F8F65C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571EB-E57D-F441-A24C-4D725DADAE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571EB-E57D-F441-A24C-4D725DADAE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8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pic>
        <p:nvPicPr>
          <p:cNvPr id="10" name="Picture 9" descr="Stripe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8383" y="-3874819"/>
            <a:ext cx="989745" cy="89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0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755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4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808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61858"/>
            <a:ext cx="4038600" cy="496430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61858"/>
            <a:ext cx="4038600" cy="496430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2629FA-1921-9C4D-AED4-BE8ACF560A84}" type="datetimeFigureOut">
              <a:rPr lang="en-US" smtClean="0"/>
              <a:pPr/>
              <a:t>13/03/17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8C4E2A-4439-3A41-A462-D66ABB54F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7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404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2629FA-1921-9C4D-AED4-BE8ACF560A84}" type="datetimeFigureOut">
              <a:rPr lang="en-US" smtClean="0"/>
              <a:pPr/>
              <a:t>13/03/17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8C4E2A-4439-3A41-A462-D66ABB54F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8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086199"/>
            <a:ext cx="9144000" cy="771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187956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80000">
                <a:schemeClr val="accent3"/>
              </a:gs>
              <a:gs pos="100000">
                <a:schemeClr val="accent3"/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5440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 sz="2800" b="1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9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emf"/><Relationship Id="rId1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emf"/><Relationship Id="rId9" Type="http://schemas.openxmlformats.org/officeDocument/2006/relationships/image" Target="../media/image2.emf"/><Relationship Id="rId10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09755"/>
            <a:ext cx="9144000" cy="648245"/>
          </a:xfrm>
          <a:prstGeom prst="rect">
            <a:avLst/>
          </a:prstGeom>
          <a:solidFill>
            <a:srgbClr val="E2E1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iLifeLab.logotyp.PMS376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4" y="6311881"/>
            <a:ext cx="1530668" cy="438252"/>
          </a:xfrm>
          <a:prstGeom prst="rect">
            <a:avLst/>
          </a:prstGeom>
        </p:spPr>
      </p:pic>
      <p:pic>
        <p:nvPicPr>
          <p:cNvPr id="14" name="Picture 13" descr="KTH_Logotyp_RGB_2013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19" y="6296800"/>
            <a:ext cx="475006" cy="475006"/>
          </a:xfrm>
          <a:prstGeom prst="rect">
            <a:avLst/>
          </a:prstGeom>
        </p:spPr>
      </p:pic>
      <p:pic>
        <p:nvPicPr>
          <p:cNvPr id="15" name="Picture 14" descr="logo-org-svensk_pms.eps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40" y="6296800"/>
            <a:ext cx="569287" cy="474154"/>
          </a:xfrm>
          <a:prstGeom prst="rect">
            <a:avLst/>
          </a:prstGeom>
        </p:spPr>
      </p:pic>
      <p:pic>
        <p:nvPicPr>
          <p:cNvPr id="16" name="Picture 15" descr="UU_logo_4f_60.eps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54" y="6209755"/>
            <a:ext cx="648245" cy="648245"/>
          </a:xfrm>
          <a:prstGeom prst="rect">
            <a:avLst/>
          </a:prstGeom>
        </p:spPr>
      </p:pic>
      <p:pic>
        <p:nvPicPr>
          <p:cNvPr id="17" name="Picture 16" descr="KI-Logo_cmyk.eps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92" y="6297422"/>
            <a:ext cx="946454" cy="4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4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1" r:id="rId5"/>
    <p:sldLayoutId id="2147483660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lifelab.se/facilities/single-cell/" TargetMode="External"/><Relationship Id="rId3" Type="http://schemas.openxmlformats.org/officeDocument/2006/relationships/hyperlink" Target="http://www.escg.s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MBio/scLVM" TargetMode="Externa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atijalab.org/seurat.html" TargetMode="External"/><Relationship Id="rId12" Type="http://schemas.openxmlformats.org/officeDocument/2006/relationships/hyperlink" Target="https://www.bioconductor.org/help/workflows/simpleSingleCel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klab.med.harvard.edu/scw2014/" TargetMode="External"/><Relationship Id="rId3" Type="http://schemas.openxmlformats.org/officeDocument/2006/relationships/hyperlink" Target="http://pklab.med.harvard.edu/scde/index.html" TargetMode="External"/><Relationship Id="rId4" Type="http://schemas.openxmlformats.org/officeDocument/2006/relationships/hyperlink" Target="https://github.com/RGLab/SingleCellAssay" TargetMode="External"/><Relationship Id="rId5" Type="http://schemas.openxmlformats.org/officeDocument/2006/relationships/hyperlink" Target="http://cran.r-project.org/web/packages/samr" TargetMode="External"/><Relationship Id="rId6" Type="http://schemas.openxmlformats.org/officeDocument/2006/relationships/hyperlink" Target="https://github.com/cole-trapnell-lab/monocle-release" TargetMode="External"/><Relationship Id="rId7" Type="http://schemas.openxmlformats.org/officeDocument/2006/relationships/hyperlink" Target="http://cran.r-project.org/web/packages/Rtsne" TargetMode="External"/><Relationship Id="rId8" Type="http://schemas.openxmlformats.org/officeDocument/2006/relationships/hyperlink" Target="http://master.bioconductor.org/packages/devel/bioc/html/sincell.html" TargetMode="External"/><Relationship Id="rId9" Type="http://schemas.openxmlformats.org/officeDocument/2006/relationships/hyperlink" Target="https://github.com/PMBio/scLVM" TargetMode="External"/><Relationship Id="rId10" Type="http://schemas.openxmlformats.org/officeDocument/2006/relationships/hyperlink" Target="http://pklab.med.harvard.edu/scd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 cell RNA sequencing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Åsa</a:t>
            </a:r>
            <a:r>
              <a:rPr lang="en-US" dirty="0" smtClean="0"/>
              <a:t> </a:t>
            </a:r>
            <a:r>
              <a:rPr lang="en-US" dirty="0" err="1" smtClean="0"/>
              <a:t>Björklund</a:t>
            </a:r>
            <a:r>
              <a:rPr lang="en-US" dirty="0" smtClean="0"/>
              <a:t>	</a:t>
            </a:r>
          </a:p>
          <a:p>
            <a:r>
              <a:rPr lang="en-US" dirty="0" err="1"/>
              <a:t>a</a:t>
            </a:r>
            <a:r>
              <a:rPr lang="en-US" dirty="0" err="1" smtClean="0"/>
              <a:t>sa.bjorklund@scilifelab.se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180650"/>
            <a:ext cx="8496300" cy="657550"/>
          </a:xfrm>
        </p:spPr>
        <p:txBody>
          <a:bodyPr/>
          <a:lstStyle/>
          <a:p>
            <a:r>
              <a:rPr lang="en-US" dirty="0" smtClean="0"/>
              <a:t>Overview of the 3 common library preparation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64" y="838200"/>
            <a:ext cx="4730397" cy="538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5700" y="6355834"/>
            <a:ext cx="222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Grun</a:t>
            </a:r>
            <a:r>
              <a:rPr lang="en-US" dirty="0" smtClean="0"/>
              <a:t> et al. </a:t>
            </a:r>
            <a:r>
              <a:rPr lang="en-US" i="1" dirty="0" smtClean="0"/>
              <a:t>Cell</a:t>
            </a:r>
            <a:r>
              <a:rPr lang="en-US" dirty="0" smtClean="0"/>
              <a:t>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9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volume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 seem to be a key component in these reactions</a:t>
            </a:r>
          </a:p>
          <a:p>
            <a:pPr lvl="1"/>
            <a:r>
              <a:rPr lang="en-US" dirty="0" smtClean="0"/>
              <a:t>Smaller volumes give </a:t>
            </a:r>
            <a:r>
              <a:rPr lang="en-US" dirty="0" smtClean="0"/>
              <a:t>better </a:t>
            </a:r>
            <a:r>
              <a:rPr lang="en-US" dirty="0" smtClean="0"/>
              <a:t>detection </a:t>
            </a:r>
            <a:r>
              <a:rPr lang="en-US" dirty="0" smtClean="0"/>
              <a:t>and </a:t>
            </a:r>
            <a:r>
              <a:rPr lang="en-US" dirty="0" smtClean="0"/>
              <a:t>reproducibility</a:t>
            </a:r>
            <a:endParaRPr lang="en-US" dirty="0" smtClean="0"/>
          </a:p>
          <a:p>
            <a:r>
              <a:rPr lang="en-US" dirty="0" smtClean="0"/>
              <a:t>Smaller volumes = cheaper reagent costs</a:t>
            </a:r>
          </a:p>
          <a:p>
            <a:r>
              <a:rPr lang="en-US" dirty="0" smtClean="0"/>
              <a:t>Methods for high throughput (1000nds of cells)   </a:t>
            </a:r>
          </a:p>
          <a:p>
            <a:r>
              <a:rPr lang="en-US" dirty="0" smtClean="0"/>
              <a:t>Sequencing cost becomes the bottleneck instead – often shallow sequencing</a:t>
            </a:r>
          </a:p>
          <a:p>
            <a:pPr lvl="1">
              <a:buNone/>
            </a:pP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2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Droplet / </a:t>
            </a:r>
            <a:r>
              <a:rPr lang="en-US" dirty="0" err="1" smtClean="0"/>
              <a:t>microfluidics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600" y="544195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Macosko</a:t>
            </a:r>
            <a:r>
              <a:rPr lang="en-US" dirty="0" smtClean="0"/>
              <a:t> et al. </a:t>
            </a:r>
            <a:r>
              <a:rPr lang="en-US" i="1" dirty="0" smtClean="0"/>
              <a:t>Cell </a:t>
            </a:r>
            <a:r>
              <a:rPr lang="en-US" dirty="0" smtClean="0"/>
              <a:t>2015</a:t>
            </a:r>
          </a:p>
          <a:p>
            <a:r>
              <a:rPr lang="en-US" dirty="0" err="1" smtClean="0"/>
              <a:t>McCarrol</a:t>
            </a:r>
            <a:r>
              <a:rPr lang="en-US" dirty="0" smtClean="0"/>
              <a:t>, </a:t>
            </a:r>
            <a:r>
              <a:rPr lang="en-US" dirty="0" err="1" smtClean="0"/>
              <a:t>Regev</a:t>
            </a:r>
            <a:r>
              <a:rPr lang="en-US" dirty="0" smtClean="0"/>
              <a:t> etc. Broad/Harvard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47750"/>
            <a:ext cx="4394200" cy="4394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1021088"/>
            <a:ext cx="4292600" cy="4292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49800" y="545465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Klein et al. </a:t>
            </a:r>
            <a:r>
              <a:rPr lang="en-US" i="1" dirty="0" smtClean="0"/>
              <a:t>Cell </a:t>
            </a:r>
            <a:r>
              <a:rPr lang="en-US" dirty="0" smtClean="0"/>
              <a:t>2015</a:t>
            </a:r>
          </a:p>
          <a:p>
            <a:r>
              <a:rPr lang="en-US" dirty="0" err="1" smtClean="0"/>
              <a:t>Kirschner</a:t>
            </a:r>
            <a:r>
              <a:rPr lang="en-US" dirty="0" smtClean="0"/>
              <a:t>, </a:t>
            </a:r>
            <a:r>
              <a:rPr lang="en-US" dirty="0" err="1" smtClean="0"/>
              <a:t>Weitz</a:t>
            </a:r>
            <a:r>
              <a:rPr lang="en-US" dirty="0" smtClean="0"/>
              <a:t> etc. Harvard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59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Chromium 10X Genomics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8800" y="932188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Droplet based system for </a:t>
            </a:r>
            <a:r>
              <a:rPr lang="en-US" dirty="0" err="1" smtClean="0"/>
              <a:t>scRNAseq</a:t>
            </a:r>
            <a:r>
              <a:rPr lang="en-US" dirty="0" smtClean="0"/>
              <a:t> and genome sequencing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500-10,000 single cells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CellRanger</a:t>
            </a:r>
            <a:r>
              <a:rPr lang="en-US" dirty="0" smtClean="0"/>
              <a:t> </a:t>
            </a:r>
            <a:r>
              <a:rPr lang="en-US" dirty="0" err="1" smtClean="0"/>
              <a:t>sofware</a:t>
            </a:r>
            <a:r>
              <a:rPr lang="en-US" dirty="0" smtClean="0"/>
              <a:t> for analysis of results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51127"/>
            <a:ext cx="6565900" cy="38289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7200" y="6305034"/>
            <a:ext cx="432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(GXY Zhang et al </a:t>
            </a:r>
            <a:r>
              <a:rPr lang="en-US" i="1" dirty="0" smtClean="0"/>
              <a:t>Nat Communications </a:t>
            </a:r>
            <a:r>
              <a:rPr lang="en-US" dirty="0" smtClean="0"/>
              <a:t>2017)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0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Wafergen</a:t>
            </a:r>
            <a:r>
              <a:rPr lang="en-US" dirty="0" smtClean="0"/>
              <a:t> ICELL8 </a:t>
            </a:r>
            <a:r>
              <a:rPr lang="en-US" dirty="0" err="1" smtClean="0"/>
              <a:t>microwell</a:t>
            </a:r>
            <a:r>
              <a:rPr lang="en-US" dirty="0" smtClean="0"/>
              <a:t> system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484" b="5484"/>
          <a:stretch>
            <a:fillRect/>
          </a:stretch>
        </p:blipFill>
        <p:spPr>
          <a:xfrm>
            <a:off x="1816100" y="3261873"/>
            <a:ext cx="5092700" cy="2800789"/>
          </a:xfrm>
        </p:spPr>
      </p:pic>
      <p:sp>
        <p:nvSpPr>
          <p:cNvPr id="5" name="TextBox 4"/>
          <p:cNvSpPr txBox="1"/>
          <p:nvPr/>
        </p:nvSpPr>
        <p:spPr>
          <a:xfrm>
            <a:off x="774700" y="1219200"/>
            <a:ext cx="751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ICELL8 </a:t>
            </a:r>
            <a:r>
              <a:rPr lang="en-US" dirty="0"/>
              <a:t>chip with </a:t>
            </a:r>
            <a:r>
              <a:rPr lang="en-US" dirty="0" smtClean="0"/>
              <a:t>9600 wells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Multi sample </a:t>
            </a:r>
            <a:r>
              <a:rPr lang="en-US" dirty="0" err="1" smtClean="0"/>
              <a:t>nano</a:t>
            </a:r>
            <a:r>
              <a:rPr lang="en-US" dirty="0" smtClean="0"/>
              <a:t> dispenser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use FACS sorting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Imaging station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Software to select cells -&gt; minimize number of doublets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Possible to save images of cells with a few different colors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Implemented with STRT at the ESCG platform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2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compared to bulk RNA-</a:t>
            </a:r>
            <a:r>
              <a:rPr lang="en-US" dirty="0" err="1" smtClean="0"/>
              <a:t>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95600"/>
            <a:ext cx="8229600" cy="3230563"/>
          </a:xfrm>
        </p:spPr>
        <p:txBody>
          <a:bodyPr/>
          <a:lstStyle/>
          <a:p>
            <a:r>
              <a:rPr lang="en-US" dirty="0" smtClean="0"/>
              <a:t>Amplification bias</a:t>
            </a:r>
          </a:p>
          <a:p>
            <a:r>
              <a:rPr lang="en-US" dirty="0" smtClean="0"/>
              <a:t>Drop-out rates</a:t>
            </a:r>
          </a:p>
          <a:p>
            <a:r>
              <a:rPr lang="en-US" dirty="0" smtClean="0"/>
              <a:t>Transcriptional bursting</a:t>
            </a:r>
          </a:p>
          <a:p>
            <a:r>
              <a:rPr lang="en-US" dirty="0" smtClean="0"/>
              <a:t>Background </a:t>
            </a:r>
            <a:r>
              <a:rPr lang="en-US" dirty="0" smtClean="0"/>
              <a:t>noise</a:t>
            </a:r>
          </a:p>
          <a:p>
            <a:r>
              <a:rPr lang="en-US" dirty="0" smtClean="0"/>
              <a:t>Bias due to cell-cycle, cell size and other factors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3208" y="6388100"/>
            <a:ext cx="39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Karchenko</a:t>
            </a:r>
            <a:r>
              <a:rPr lang="en-US" dirty="0" smtClean="0"/>
              <a:t> et al. </a:t>
            </a:r>
            <a:r>
              <a:rPr lang="en-US" i="1" dirty="0" smtClean="0"/>
              <a:t>Nature Methods </a:t>
            </a:r>
            <a:r>
              <a:rPr lang="en-US" dirty="0" smtClean="0"/>
              <a:t>2014)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90" y="932188"/>
            <a:ext cx="3866510" cy="2865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86199"/>
            <a:ext cx="9144000" cy="771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20"/>
            <a:ext cx="8229600" cy="924612"/>
          </a:xfrm>
        </p:spPr>
        <p:txBody>
          <a:bodyPr>
            <a:noAutofit/>
          </a:bodyPr>
          <a:lstStyle/>
          <a:p>
            <a:r>
              <a:rPr lang="en-US" sz="2400" dirty="0" smtClean="0"/>
              <a:t>Example data - mouse bone-marrow-derived </a:t>
            </a:r>
            <a:r>
              <a:rPr lang="en-US" sz="2400" dirty="0" err="1" smtClean="0"/>
              <a:t>dendritic</a:t>
            </a:r>
            <a:r>
              <a:rPr lang="en-US" sz="2400" dirty="0" smtClean="0"/>
              <a:t> cells (</a:t>
            </a:r>
            <a:r>
              <a:rPr lang="en-US" sz="2400" dirty="0" err="1" smtClean="0"/>
              <a:t>BMDCs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65" y="784178"/>
            <a:ext cx="6192320" cy="5734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9383" y="6486723"/>
            <a:ext cx="267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Shalek</a:t>
            </a:r>
            <a:r>
              <a:rPr lang="en-US" dirty="0" smtClean="0"/>
              <a:t> et al. </a:t>
            </a:r>
            <a:r>
              <a:rPr lang="en-US" i="1" dirty="0" smtClean="0"/>
              <a:t>Nature</a:t>
            </a:r>
            <a:r>
              <a:rPr lang="en-US" dirty="0" smtClean="0"/>
              <a:t> </a:t>
            </a:r>
            <a:r>
              <a:rPr lang="en-US" dirty="0" smtClean="0"/>
              <a:t>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8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90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Unique molecular identifiers (</a:t>
            </a:r>
            <a:r>
              <a:rPr lang="en-US" dirty="0" err="1" smtClean="0"/>
              <a:t>UMIs</a:t>
            </a:r>
            <a:r>
              <a:rPr lang="en-US" dirty="0" smtClean="0"/>
              <a:t>) and cellular barcodes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0867"/>
            <a:ext cx="8229600" cy="4525963"/>
          </a:xfrm>
        </p:spPr>
        <p:txBody>
          <a:bodyPr/>
          <a:lstStyle/>
          <a:p>
            <a:r>
              <a:rPr lang="en-US" dirty="0" smtClean="0"/>
              <a:t>Cellular barcodes</a:t>
            </a:r>
          </a:p>
          <a:p>
            <a:pPr lvl="1"/>
            <a:r>
              <a:rPr lang="en-US" dirty="0" smtClean="0"/>
              <a:t>Introduced at RT step with one unique sequence per cell</a:t>
            </a:r>
          </a:p>
          <a:p>
            <a:pPr lvl="1"/>
            <a:r>
              <a:rPr lang="en-US" dirty="0" smtClean="0"/>
              <a:t>Enables pooling of many libraries into one tube for subsequent steps</a:t>
            </a:r>
          </a:p>
          <a:p>
            <a:r>
              <a:rPr lang="en-US" dirty="0" err="1" smtClean="0"/>
              <a:t>UMIs</a:t>
            </a:r>
            <a:endParaRPr lang="en-US" dirty="0" smtClean="0"/>
          </a:p>
          <a:p>
            <a:pPr lvl="1"/>
            <a:r>
              <a:rPr lang="en-US" dirty="0" smtClean="0"/>
              <a:t>Introduce random sequences at the beginning of each sequence</a:t>
            </a:r>
          </a:p>
          <a:p>
            <a:pPr lvl="1"/>
            <a:r>
              <a:rPr lang="en-US" dirty="0" smtClean="0"/>
              <a:t>Reduces effect of amplification bias by removing PCR duplicates</a:t>
            </a:r>
          </a:p>
          <a:p>
            <a:r>
              <a:rPr lang="en-US" dirty="0" smtClean="0"/>
              <a:t>Implemented with tag-based methods such as STRT and CEL-</a:t>
            </a:r>
            <a:r>
              <a:rPr lang="en-US" dirty="0" err="1" smtClean="0"/>
              <a:t>seq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73499"/>
            <a:ext cx="9144000" cy="771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90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Unique molecular identifiers (</a:t>
            </a:r>
            <a:r>
              <a:rPr lang="en-US" dirty="0" err="1" smtClean="0"/>
              <a:t>UMIs</a:t>
            </a:r>
            <a:r>
              <a:rPr lang="en-US" dirty="0" smtClean="0"/>
              <a:t>) and cellular barcodes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03" y="937123"/>
            <a:ext cx="6448564" cy="5460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6233" y="6461323"/>
            <a:ext cx="345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(Islam et al. </a:t>
            </a:r>
            <a:r>
              <a:rPr lang="en-US" i="1" dirty="0" smtClean="0"/>
              <a:t>Nature Methods </a:t>
            </a:r>
            <a:r>
              <a:rPr lang="en-US" dirty="0" smtClean="0"/>
              <a:t>2014)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Spike-in </a:t>
            </a:r>
            <a:r>
              <a:rPr lang="en-US" dirty="0" err="1" smtClean="0"/>
              <a:t>RNAs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8229600" cy="4741863"/>
          </a:xfrm>
        </p:spPr>
        <p:txBody>
          <a:bodyPr>
            <a:normAutofit/>
          </a:bodyPr>
          <a:lstStyle/>
          <a:p>
            <a:r>
              <a:rPr lang="en-US" dirty="0" smtClean="0"/>
              <a:t>Addition of external controls</a:t>
            </a:r>
          </a:p>
          <a:p>
            <a:r>
              <a:rPr lang="en-US" dirty="0" smtClean="0"/>
              <a:t>Used to model: </a:t>
            </a:r>
          </a:p>
          <a:p>
            <a:pPr lvl="1"/>
            <a:r>
              <a:rPr lang="en-US" dirty="0" smtClean="0"/>
              <a:t>technical noise / drop-out rates </a:t>
            </a:r>
            <a:endParaRPr lang="en-US" dirty="0"/>
          </a:p>
          <a:p>
            <a:pPr lvl="1"/>
            <a:r>
              <a:rPr lang="en-US" dirty="0" smtClean="0"/>
              <a:t>starting amount of RNA in the cell</a:t>
            </a:r>
          </a:p>
          <a:p>
            <a:r>
              <a:rPr lang="en-US" dirty="0" smtClean="0"/>
              <a:t>ERCC spike-in most widely used, consists of 48 or 96 mRNAs at 17 different concentrations.</a:t>
            </a:r>
          </a:p>
          <a:p>
            <a:r>
              <a:rPr lang="en-US" dirty="0" smtClean="0"/>
              <a:t>Important </a:t>
            </a:r>
            <a:r>
              <a:rPr lang="en-US" dirty="0" smtClean="0"/>
              <a:t>to add equal amounts to each cell, preferably in the </a:t>
            </a:r>
            <a:r>
              <a:rPr lang="en-US" dirty="0" err="1" smtClean="0"/>
              <a:t>lysis</a:t>
            </a:r>
            <a:r>
              <a:rPr lang="en-US" dirty="0" smtClean="0"/>
              <a:t> buffer.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single cell </a:t>
            </a:r>
            <a:r>
              <a:rPr lang="en-US" dirty="0" err="1" smtClean="0"/>
              <a:t>transcriptomics</a:t>
            </a:r>
            <a:r>
              <a:rPr lang="en-US" dirty="0" smtClean="0"/>
              <a:t>?</a:t>
            </a:r>
            <a:endParaRPr lang="en-US" dirty="0" smtClean="0"/>
          </a:p>
          <a:p>
            <a:r>
              <a:rPr lang="en-US" dirty="0" smtClean="0"/>
              <a:t>Experimental setup</a:t>
            </a:r>
            <a:endParaRPr lang="en-US" dirty="0" smtClean="0"/>
          </a:p>
          <a:p>
            <a:r>
              <a:rPr lang="en-US" dirty="0" smtClean="0"/>
              <a:t>Computational analysis</a:t>
            </a:r>
          </a:p>
          <a:p>
            <a:r>
              <a:rPr lang="en-US" dirty="0" smtClean="0"/>
              <a:t>Examples of </a:t>
            </a:r>
            <a:r>
              <a:rPr lang="en-US" dirty="0" err="1" smtClean="0"/>
              <a:t>scRNA-seq</a:t>
            </a:r>
            <a:r>
              <a:rPr lang="en-US" dirty="0" smtClean="0"/>
              <a:t> experiments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Spike-in </a:t>
            </a:r>
            <a:r>
              <a:rPr lang="en-US" dirty="0" err="1" smtClean="0"/>
              <a:t>RNAs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02" y="2240288"/>
            <a:ext cx="6633859" cy="23542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74900" y="6324600"/>
            <a:ext cx="361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Vallejos</a:t>
            </a:r>
            <a:r>
              <a:rPr lang="en-US" dirty="0" smtClean="0"/>
              <a:t> et al. </a:t>
            </a:r>
            <a:r>
              <a:rPr lang="en-US" i="1" dirty="0" smtClean="0"/>
              <a:t>PLOS Comp </a:t>
            </a:r>
            <a:r>
              <a:rPr lang="en-US" i="1" dirty="0" err="1" smtClean="0"/>
              <a:t>Biol</a:t>
            </a:r>
            <a:r>
              <a:rPr lang="en-US" i="1" dirty="0" smtClean="0"/>
              <a:t> </a:t>
            </a:r>
            <a:r>
              <a:rPr lang="en-US" dirty="0" smtClean="0"/>
              <a:t>2015)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Spike-in RNAs</a:t>
            </a:r>
            <a:br>
              <a:rPr lang="en-US" dirty="0"/>
            </a:br>
            <a:r>
              <a:rPr lang="en-US" dirty="0"/>
              <a:t>Finding </a:t>
            </a:r>
            <a:r>
              <a:rPr lang="en-US" dirty="0" smtClean="0"/>
              <a:t>biologically variable genes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46" y="1472687"/>
            <a:ext cx="5122270" cy="41661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3533" y="6321623"/>
            <a:ext cx="3942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Brennecke</a:t>
            </a:r>
            <a:r>
              <a:rPr lang="en-US" dirty="0" smtClean="0"/>
              <a:t> et al. </a:t>
            </a:r>
            <a:r>
              <a:rPr lang="en-US" i="1" dirty="0" smtClean="0"/>
              <a:t>Nature Methods </a:t>
            </a:r>
            <a:r>
              <a:rPr lang="en-US" dirty="0" smtClean="0"/>
              <a:t>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7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Replicates – how many cells do you have to sequence?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12"/>
            <a:ext cx="8229600" cy="49690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Recommended to have </a:t>
            </a:r>
            <a:r>
              <a:rPr lang="en-US" dirty="0" smtClean="0"/>
              <a:t>at least 20</a:t>
            </a:r>
            <a:r>
              <a:rPr lang="en-US" dirty="0" smtClean="0"/>
              <a:t>-30 cells from each cell type</a:t>
            </a:r>
          </a:p>
          <a:p>
            <a:pPr lvl="1"/>
            <a:r>
              <a:rPr lang="en-US" dirty="0" smtClean="0"/>
              <a:t>A sample with </a:t>
            </a:r>
            <a:r>
              <a:rPr lang="en-US" dirty="0"/>
              <a:t>a</a:t>
            </a:r>
            <a:r>
              <a:rPr lang="en-US" dirty="0" smtClean="0"/>
              <a:t> minor cell type at 5% requires sequencing of 400 cells.</a:t>
            </a:r>
          </a:p>
          <a:p>
            <a:pPr lvl="1"/>
            <a:r>
              <a:rPr lang="en-US" dirty="0" smtClean="0"/>
              <a:t>Preselecting cells may be necessary, but unbiased cell picking is preferred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Depending on the sensitivity of your method you may need more/less cells</a:t>
            </a:r>
          </a:p>
          <a:p>
            <a:r>
              <a:rPr lang="en-US" dirty="0" smtClean="0"/>
              <a:t>To </a:t>
            </a:r>
            <a:r>
              <a:rPr lang="en-US" dirty="0" smtClean="0"/>
              <a:t>study gene expression only, sequencing depth does not have to be deep. </a:t>
            </a:r>
          </a:p>
          <a:p>
            <a:pPr lvl="1"/>
            <a:r>
              <a:rPr lang="en-US" dirty="0" smtClean="0"/>
              <a:t>Multiplexing of hundreds of samples on one lane is common.</a:t>
            </a:r>
          </a:p>
          <a:p>
            <a:pPr lvl="1"/>
            <a:r>
              <a:rPr lang="en-US" dirty="0" smtClean="0"/>
              <a:t>For tag-based methods sequencing is often more shallow.</a:t>
            </a:r>
          </a:p>
          <a:p>
            <a:r>
              <a:rPr lang="en-US" dirty="0" smtClean="0"/>
              <a:t>Possible to have a consultancy session with someone at NBIS for experimental design.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0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method should I use?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length (SmartSeq2) </a:t>
            </a:r>
            <a:r>
              <a:rPr lang="en-US" dirty="0" err="1" smtClean="0"/>
              <a:t>vs</a:t>
            </a:r>
            <a:r>
              <a:rPr lang="en-US" dirty="0" smtClean="0"/>
              <a:t> tag-based (</a:t>
            </a:r>
            <a:r>
              <a:rPr lang="en-US" dirty="0" err="1" smtClean="0"/>
              <a:t>CELseq</a:t>
            </a:r>
            <a:r>
              <a:rPr lang="en-US" dirty="0" smtClean="0"/>
              <a:t>/STRT) methods: </a:t>
            </a:r>
          </a:p>
          <a:p>
            <a:pPr lvl="1"/>
            <a:r>
              <a:rPr lang="en-US" dirty="0" smtClean="0"/>
              <a:t>Trade-off between throughput and sensitivity</a:t>
            </a:r>
          </a:p>
          <a:p>
            <a:pPr lvl="1"/>
            <a:r>
              <a:rPr lang="en-US" dirty="0" smtClean="0"/>
              <a:t>Unique molecular identifiers (UMI) implementation with the tag-based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Practical issues such as sorting of cells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single cell genomics platform at </a:t>
            </a:r>
            <a:r>
              <a:rPr lang="en-US" dirty="0" err="1" smtClean="0"/>
              <a:t>Scilifelab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2188"/>
            <a:ext cx="8229600" cy="5193975"/>
          </a:xfrm>
        </p:spPr>
        <p:txBody>
          <a:bodyPr/>
          <a:lstStyle/>
          <a:p>
            <a:r>
              <a:rPr lang="en-US" dirty="0" smtClean="0"/>
              <a:t>Uppsala node – </a:t>
            </a:r>
            <a:r>
              <a:rPr lang="en-US" dirty="0" smtClean="0"/>
              <a:t>Microbial </a:t>
            </a:r>
            <a:r>
              <a:rPr lang="en-US" dirty="0" smtClean="0"/>
              <a:t>single cell </a:t>
            </a:r>
            <a:r>
              <a:rPr lang="en-US" dirty="0" smtClean="0"/>
              <a:t>genomics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http://www.scilifelab.se/facilities/single-cell/</a:t>
            </a:r>
            <a:endParaRPr lang="en-US" dirty="0" smtClean="0"/>
          </a:p>
          <a:p>
            <a:pPr lvl="1"/>
            <a:r>
              <a:rPr lang="en-US" dirty="0" smtClean="0"/>
              <a:t>MDA of whole genomes</a:t>
            </a:r>
          </a:p>
          <a:p>
            <a:pPr lvl="1"/>
            <a:r>
              <a:rPr lang="en-US" dirty="0" err="1" smtClean="0"/>
              <a:t>qPCR</a:t>
            </a:r>
            <a:r>
              <a:rPr lang="en-US" dirty="0" smtClean="0"/>
              <a:t> of selected target genes</a:t>
            </a:r>
          </a:p>
          <a:p>
            <a:r>
              <a:rPr lang="en-US" dirty="0" smtClean="0"/>
              <a:t>Stockholm node – </a:t>
            </a:r>
            <a:r>
              <a:rPr lang="en-US" dirty="0" smtClean="0"/>
              <a:t>Eukaryotic </a:t>
            </a:r>
            <a:r>
              <a:rPr lang="en-US" dirty="0" smtClean="0"/>
              <a:t>single cell </a:t>
            </a:r>
            <a:r>
              <a:rPr lang="en-US" dirty="0" smtClean="0"/>
              <a:t>genomics (ESCG)</a:t>
            </a:r>
          </a:p>
          <a:p>
            <a:pPr lvl="1"/>
            <a:r>
              <a:rPr lang="en-US" dirty="0" smtClean="0">
                <a:hlinkClick r:id="rId3"/>
              </a:rPr>
              <a:t>http://www.escg.se</a:t>
            </a:r>
            <a:endParaRPr lang="en-US" dirty="0"/>
          </a:p>
          <a:p>
            <a:pPr lvl="1"/>
            <a:r>
              <a:rPr lang="en-US" dirty="0" smtClean="0"/>
              <a:t>Several technologies for </a:t>
            </a:r>
            <a:r>
              <a:rPr lang="en-US" dirty="0" err="1" smtClean="0"/>
              <a:t>scRNA-seq</a:t>
            </a:r>
            <a:endParaRPr lang="en-US" dirty="0" smtClean="0"/>
          </a:p>
          <a:p>
            <a:pPr lvl="1"/>
            <a:r>
              <a:rPr lang="en-US" dirty="0" smtClean="0"/>
              <a:t>MDA </a:t>
            </a:r>
            <a:r>
              <a:rPr lang="en-US" dirty="0" smtClean="0"/>
              <a:t>whole genome sequencing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58"/>
            <a:ext cx="8229600" cy="1143000"/>
          </a:xfrm>
        </p:spPr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s</a:t>
            </a:r>
            <a:r>
              <a:rPr lang="en-US" dirty="0" smtClean="0"/>
              <a:t>ervices at ESCG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854548"/>
              </p:ext>
            </p:extLst>
          </p:nvPr>
        </p:nvGraphicFramePr>
        <p:xfrm>
          <a:off x="420619" y="1278287"/>
          <a:ext cx="8324850" cy="4409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550"/>
                <a:gridCol w="1778000"/>
                <a:gridCol w="1473200"/>
                <a:gridCol w="1841500"/>
                <a:gridCol w="1752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Full-length</a:t>
                      </a:r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Quantitative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Smart-seq2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STRT-C1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STRT-</a:t>
                      </a:r>
                      <a:r>
                        <a:rPr lang="en-US" sz="1600" b="1" dirty="0" err="1" smtClean="0"/>
                        <a:t>Wafergen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10xGenomics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Format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Eppendorf</a:t>
                      </a:r>
                      <a:r>
                        <a:rPr lang="en-US" sz="1400" dirty="0" smtClean="0"/>
                        <a:t> </a:t>
                      </a:r>
                    </a:p>
                    <a:p>
                      <a:pPr algn="ctr"/>
                      <a:r>
                        <a:rPr lang="en-US" sz="1400" dirty="0" smtClean="0"/>
                        <a:t>Twin-</a:t>
                      </a:r>
                      <a:r>
                        <a:rPr lang="en-US" sz="1400" dirty="0" err="1" smtClean="0"/>
                        <a:t>tek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C1 microfluidics</a:t>
                      </a:r>
                      <a:r>
                        <a:rPr lang="en-US" sz="1400" baseline="0" dirty="0" smtClean="0"/>
                        <a:t> chip (</a:t>
                      </a:r>
                      <a:r>
                        <a:rPr lang="en-US" sz="1400" baseline="0" dirty="0" err="1" smtClean="0"/>
                        <a:t>Fluidigm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Microwell</a:t>
                      </a:r>
                      <a:r>
                        <a:rPr lang="en-US" sz="1400" dirty="0" smtClean="0"/>
                        <a:t> chip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Chromium</a:t>
                      </a:r>
                      <a:r>
                        <a:rPr lang="en-US" sz="1400" baseline="0" dirty="0" smtClean="0"/>
                        <a:t> microfluidics chip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Cell</a:t>
                      </a:r>
                      <a:r>
                        <a:rPr lang="en-US" sz="1400" b="1" baseline="0" dirty="0" smtClean="0"/>
                        <a:t> number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 x 96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9,600</a:t>
                      </a:r>
                      <a:r>
                        <a:rPr lang="en-US" sz="1400" baseline="0" dirty="0" smtClean="0"/>
                        <a:t> (~2,500)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 x 500-10,000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Input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FACS-sorted cells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Cell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suspension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Cell suspension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Cell suspension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Transcript</a:t>
                      </a:r>
                      <a:r>
                        <a:rPr lang="en-US" sz="1400" b="1" baseline="0" dirty="0" smtClean="0"/>
                        <a:t> coverage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Full-length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5’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5’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3’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Advantage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Flexible</a:t>
                      </a:r>
                      <a:r>
                        <a:rPr lang="en-US" sz="1400" baseline="0" dirty="0" smtClean="0"/>
                        <a:t> delivery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aseline="0" dirty="0" smtClean="0"/>
                        <a:t>SNPs, mutations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aseline="0" dirty="0" smtClean="0"/>
                        <a:t>Nuclei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Imaging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Cell</a:t>
                      </a:r>
                      <a:r>
                        <a:rPr lang="en-US" sz="1400" baseline="0" dirty="0" smtClean="0"/>
                        <a:t> selection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Unbiased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Cell selection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8</a:t>
                      </a:r>
                      <a:r>
                        <a:rPr lang="en-US" sz="1400" baseline="0" dirty="0" smtClean="0"/>
                        <a:t> samples parallel</a:t>
                      </a:r>
                      <a:r>
                        <a:rPr lang="en-US" sz="1400" dirty="0" smtClean="0"/>
                        <a:t>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Nuclei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High</a:t>
                      </a:r>
                      <a:r>
                        <a:rPr lang="en-US" sz="1400" baseline="0" dirty="0" smtClean="0"/>
                        <a:t> throughput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aseline="0" dirty="0" smtClean="0"/>
                        <a:t>8 samples parallel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baseline="0" dirty="0" smtClean="0"/>
                        <a:t>Sample pooling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Limitation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No UMI (ERCC)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Low</a:t>
                      </a:r>
                      <a:r>
                        <a:rPr lang="en-US" sz="1400" baseline="0" dirty="0" smtClean="0"/>
                        <a:t> throughput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Cell size bias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Limiting dilution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Challenging</a:t>
                      </a:r>
                      <a:r>
                        <a:rPr lang="en-US" sz="1400" baseline="0" dirty="0" smtClean="0"/>
                        <a:t> FACS sort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400" dirty="0" smtClean="0"/>
                        <a:t>Potential clogs</a:t>
                      </a:r>
                    </a:p>
                    <a:p>
                      <a:pPr marL="0" indent="0" algn="l">
                        <a:buFont typeface="Arial"/>
                        <a:buNone/>
                      </a:pP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SciLifeLab-1.logotyp.PMS37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2" y="270192"/>
            <a:ext cx="2362675" cy="675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1700" y="6368534"/>
            <a:ext cx="356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Karolina </a:t>
            </a:r>
            <a:r>
              <a:rPr lang="en-US" dirty="0" err="1" smtClean="0"/>
              <a:t>Wallenborg</a:t>
            </a:r>
            <a:r>
              <a:rPr lang="en-US" dirty="0" smtClean="0"/>
              <a:t> at ESCG)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8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User fees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79399"/>
              </p:ext>
            </p:extLst>
          </p:nvPr>
        </p:nvGraphicFramePr>
        <p:xfrm>
          <a:off x="774700" y="1417638"/>
          <a:ext cx="7912100" cy="3505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025"/>
                <a:gridCol w="1857375"/>
                <a:gridCol w="2098675"/>
                <a:gridCol w="1978025"/>
              </a:tblGrid>
              <a:tr h="12354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Smart-seq2</a:t>
                      </a:r>
                    </a:p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b="0" dirty="0" smtClean="0"/>
                        <a:t>384 well</a:t>
                      </a:r>
                      <a:r>
                        <a:rPr lang="en-US" sz="1600" b="0" baseline="0" dirty="0" smtClean="0"/>
                        <a:t> plate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STRT-C1</a:t>
                      </a:r>
                    </a:p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b="0" dirty="0" smtClean="0"/>
                        <a:t>96 cell chip</a:t>
                      </a:r>
                    </a:p>
                    <a:p>
                      <a:pPr algn="ctr"/>
                      <a:r>
                        <a:rPr lang="en-US" sz="1600" b="0" dirty="0" smtClean="0"/>
                        <a:t>(50-96 cells)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STRT-</a:t>
                      </a:r>
                      <a:r>
                        <a:rPr lang="en-US" sz="1600" dirty="0" err="1" smtClean="0"/>
                        <a:t>Wafergen</a:t>
                      </a:r>
                      <a:endParaRPr lang="en-US" sz="1600" dirty="0" smtClean="0"/>
                    </a:p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b="0" dirty="0" smtClean="0"/>
                        <a:t>9600 wells</a:t>
                      </a:r>
                      <a:r>
                        <a:rPr lang="en-US" sz="1600" b="0" baseline="0" dirty="0" smtClean="0"/>
                        <a:t> chip</a:t>
                      </a:r>
                    </a:p>
                    <a:p>
                      <a:pPr algn="ctr"/>
                      <a:r>
                        <a:rPr lang="en-US" sz="1600" b="0" baseline="0" dirty="0" smtClean="0"/>
                        <a:t>(~2,500 cells)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10XGenomics</a:t>
                      </a:r>
                    </a:p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b="0" dirty="0" smtClean="0"/>
                        <a:t>1 sample </a:t>
                      </a:r>
                    </a:p>
                    <a:p>
                      <a:pPr algn="ctr"/>
                      <a:r>
                        <a:rPr lang="en-US" sz="1600" b="0" dirty="0" smtClean="0"/>
                        <a:t>(~3,000</a:t>
                      </a:r>
                      <a:r>
                        <a:rPr lang="en-US" sz="1600" b="0" baseline="0" dirty="0" smtClean="0"/>
                        <a:t> cells)</a:t>
                      </a:r>
                      <a:endParaRPr lang="en-US" sz="1600" b="0" dirty="0"/>
                    </a:p>
                  </a:txBody>
                  <a:tcPr/>
                </a:tc>
              </a:tr>
              <a:tr h="715776"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600" dirty="0" smtClean="0"/>
                        <a:t>Validation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600" dirty="0" smtClean="0"/>
                        <a:t>Smart-seq2 library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600" dirty="0" smtClean="0"/>
                        <a:t>Sequencing 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1600" dirty="0" smtClean="0"/>
                        <a:t>(50 </a:t>
                      </a:r>
                      <a:r>
                        <a:rPr lang="en-US" sz="1600" dirty="0" err="1" smtClean="0"/>
                        <a:t>bp</a:t>
                      </a:r>
                      <a:r>
                        <a:rPr lang="en-US" sz="1600" dirty="0" smtClean="0"/>
                        <a:t>,</a:t>
                      </a:r>
                      <a:r>
                        <a:rPr lang="en-US" sz="1600" baseline="0" dirty="0" smtClean="0"/>
                        <a:t> single-read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Validation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STRT-C1</a:t>
                      </a:r>
                      <a:r>
                        <a:rPr lang="en-US" sz="1600" baseline="0" dirty="0" smtClean="0"/>
                        <a:t> library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Sequencing (50bp single-read)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Validation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STRT</a:t>
                      </a:r>
                      <a:r>
                        <a:rPr lang="en-US" sz="1600" baseline="0" dirty="0" smtClean="0"/>
                        <a:t> library (dual index)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Sequencing (50 </a:t>
                      </a:r>
                      <a:r>
                        <a:rPr lang="en-US" sz="1600" baseline="0" dirty="0" err="1" smtClean="0"/>
                        <a:t>bp</a:t>
                      </a:r>
                      <a:r>
                        <a:rPr lang="en-US" sz="1600" baseline="0" dirty="0" smtClean="0"/>
                        <a:t> single-read)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smtClean="0"/>
                        <a:t>Validation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 err="1" smtClean="0"/>
                        <a:t>Illumina</a:t>
                      </a:r>
                      <a:r>
                        <a:rPr lang="en-US" sz="1600" baseline="0" dirty="0" smtClean="0"/>
                        <a:t> library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baseline="0" dirty="0" smtClean="0"/>
                        <a:t>Sequencing (paired-end, dual index)</a:t>
                      </a:r>
                      <a:endParaRPr lang="en-US" sz="1600" dirty="0"/>
                    </a:p>
                  </a:txBody>
                  <a:tcPr/>
                </a:tc>
              </a:tr>
              <a:tr h="715776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 smtClean="0"/>
                        <a:t>~40,500</a:t>
                      </a:r>
                      <a:r>
                        <a:rPr lang="en-US" sz="1600" u="none" baseline="0" dirty="0" smtClean="0"/>
                        <a:t> SEK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~22,500 SEK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~45,000-50,000</a:t>
                      </a:r>
                      <a:r>
                        <a:rPr lang="en-US" sz="1600" baseline="0" dirty="0" smtClean="0"/>
                        <a:t> SEK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~43,000 SEK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4" descr="SciLifeLab-1.logotyp.PMS376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2" y="270192"/>
            <a:ext cx="2362675" cy="6757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4700" y="5163235"/>
            <a:ext cx="7912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Costs include: </a:t>
            </a:r>
            <a:r>
              <a:rPr lang="en-US" dirty="0" smtClean="0"/>
              <a:t>Reagents, consumables, instrument depreciation, instrument service, personnel. Overhead is not included.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1700" y="6368534"/>
            <a:ext cx="356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Karolina </a:t>
            </a:r>
            <a:r>
              <a:rPr lang="en-US" dirty="0" err="1" smtClean="0"/>
              <a:t>Wallenborg</a:t>
            </a:r>
            <a:r>
              <a:rPr lang="en-US" dirty="0" smtClean="0"/>
              <a:t> at ESCG)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6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0" y="207759"/>
            <a:ext cx="3302000" cy="657550"/>
          </a:xfrm>
        </p:spPr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</a:t>
            </a:r>
            <a:r>
              <a:rPr lang="en-US" dirty="0" smtClean="0"/>
              <a:t>analysis overview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Process 2"/>
          <p:cNvSpPr/>
          <p:nvPr/>
        </p:nvSpPr>
        <p:spPr>
          <a:xfrm>
            <a:off x="575733" y="1228508"/>
            <a:ext cx="2421467" cy="694267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Mapping</a:t>
            </a:r>
          </a:p>
          <a:p>
            <a:pPr algn="ctr"/>
            <a:r>
              <a:rPr lang="en-US" sz="1600" dirty="0" smtClean="0"/>
              <a:t>Gene expression estimate </a:t>
            </a:r>
            <a:endParaRPr lang="en-US" sz="1600" dirty="0"/>
          </a:p>
        </p:txBody>
      </p:sp>
      <p:sp>
        <p:nvSpPr>
          <p:cNvPr id="4" name="Process 3"/>
          <p:cNvSpPr/>
          <p:nvPr/>
        </p:nvSpPr>
        <p:spPr>
          <a:xfrm>
            <a:off x="575733" y="2167455"/>
            <a:ext cx="2421467" cy="104140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QC:</a:t>
            </a:r>
          </a:p>
          <a:p>
            <a:pPr algn="ctr"/>
            <a:r>
              <a:rPr lang="en-US" dirty="0" smtClean="0"/>
              <a:t>Remove low Q cells</a:t>
            </a:r>
          </a:p>
          <a:p>
            <a:pPr algn="ctr"/>
            <a:r>
              <a:rPr lang="en-US" dirty="0" smtClean="0"/>
              <a:t>Remove contaminants</a:t>
            </a:r>
          </a:p>
        </p:txBody>
      </p:sp>
      <p:cxnSp>
        <p:nvCxnSpPr>
          <p:cNvPr id="6" name="Straight Arrow Connector 5"/>
          <p:cNvCxnSpPr>
            <a:stCxn id="3" idx="2"/>
            <a:endCxn id="4" idx="0"/>
          </p:cNvCxnSpPr>
          <p:nvPr/>
        </p:nvCxnSpPr>
        <p:spPr>
          <a:xfrm>
            <a:off x="1786467" y="1922775"/>
            <a:ext cx="0" cy="24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12"/>
          <p:cNvSpPr/>
          <p:nvPr/>
        </p:nvSpPr>
        <p:spPr>
          <a:xfrm>
            <a:off x="3454400" y="2264822"/>
            <a:ext cx="2133600" cy="846666"/>
          </a:xfrm>
          <a:prstGeom prst="flowChartAlternateProces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Data:</a:t>
            </a:r>
            <a:endParaRPr lang="en-US" dirty="0" smtClean="0"/>
          </a:p>
          <a:p>
            <a:pPr algn="ctr"/>
            <a:r>
              <a:rPr lang="en-US" dirty="0" smtClean="0"/>
              <a:t>expression profiles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" idx="3"/>
            <a:endCxn id="13" idx="1"/>
          </p:cNvCxnSpPr>
          <p:nvPr/>
        </p:nvCxnSpPr>
        <p:spPr>
          <a:xfrm>
            <a:off x="2997200" y="268815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Alternate Process 17"/>
          <p:cNvSpPr/>
          <p:nvPr/>
        </p:nvSpPr>
        <p:spPr>
          <a:xfrm>
            <a:off x="719667" y="186582"/>
            <a:ext cx="2133600" cy="846666"/>
          </a:xfrm>
          <a:prstGeom prst="flowChartAlternateProces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 – </a:t>
            </a:r>
          </a:p>
          <a:p>
            <a:pPr algn="ctr"/>
            <a:r>
              <a:rPr lang="en-US" dirty="0" err="1" smtClean="0"/>
              <a:t>fastq</a:t>
            </a:r>
            <a:r>
              <a:rPr lang="en-US" dirty="0" smtClean="0"/>
              <a:t> files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2"/>
            <a:endCxn id="3" idx="0"/>
          </p:cNvCxnSpPr>
          <p:nvPr/>
        </p:nvCxnSpPr>
        <p:spPr>
          <a:xfrm>
            <a:off x="1786467" y="1033248"/>
            <a:ext cx="0" cy="195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844800" y="3629348"/>
            <a:ext cx="27432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Defining cell types/lineages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3" idx="2"/>
            <a:endCxn id="22" idx="0"/>
          </p:cNvCxnSpPr>
          <p:nvPr/>
        </p:nvCxnSpPr>
        <p:spPr>
          <a:xfrm flipH="1">
            <a:off x="4216400" y="3111488"/>
            <a:ext cx="304800" cy="517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834445" y="4872566"/>
            <a:ext cx="2037644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 signatures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2" idx="2"/>
            <a:endCxn id="27" idx="0"/>
          </p:cNvCxnSpPr>
          <p:nvPr/>
        </p:nvCxnSpPr>
        <p:spPr>
          <a:xfrm flipH="1">
            <a:off x="2853267" y="4391348"/>
            <a:ext cx="1363133" cy="4812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340100" y="5799666"/>
            <a:ext cx="27432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Verification experiments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27" idx="2"/>
            <a:endCxn id="45" idx="1"/>
          </p:cNvCxnSpPr>
          <p:nvPr/>
        </p:nvCxnSpPr>
        <p:spPr>
          <a:xfrm>
            <a:off x="2853267" y="5634566"/>
            <a:ext cx="486833" cy="546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Alternate Process 48"/>
          <p:cNvSpPr/>
          <p:nvPr/>
        </p:nvSpPr>
        <p:spPr>
          <a:xfrm>
            <a:off x="6604000" y="3592674"/>
            <a:ext cx="2286000" cy="2041892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Dimensionality </a:t>
            </a:r>
            <a:r>
              <a:rPr lang="en-US" dirty="0" smtClean="0"/>
              <a:t>reduction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Clustering methods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Pseudotime</a:t>
            </a:r>
            <a:r>
              <a:rPr lang="en-US" dirty="0" smtClean="0"/>
              <a:t> assignment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49" idx="1"/>
            <a:endCxn id="22" idx="3"/>
          </p:cNvCxnSpPr>
          <p:nvPr/>
        </p:nvCxnSpPr>
        <p:spPr>
          <a:xfrm flipH="1" flipV="1">
            <a:off x="5588000" y="4010348"/>
            <a:ext cx="1016000" cy="603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Brace 4"/>
          <p:cNvSpPr/>
          <p:nvPr/>
        </p:nvSpPr>
        <p:spPr>
          <a:xfrm>
            <a:off x="3166533" y="207759"/>
            <a:ext cx="173567" cy="17150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lternate Process 20"/>
          <p:cNvSpPr/>
          <p:nvPr/>
        </p:nvSpPr>
        <p:spPr>
          <a:xfrm>
            <a:off x="3471333" y="335683"/>
            <a:ext cx="1888067" cy="1328017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</a:t>
            </a:r>
            <a:r>
              <a:rPr lang="en-US" dirty="0" smtClean="0"/>
              <a:t>as bulk </a:t>
            </a:r>
            <a:r>
              <a:rPr lang="en-US" dirty="0" err="1" smtClean="0"/>
              <a:t>RNAseq</a:t>
            </a:r>
            <a:r>
              <a:rPr lang="en-US" dirty="0" smtClean="0"/>
              <a:t> (with spike-ins)</a:t>
            </a:r>
            <a:endParaRPr lang="en-US" dirty="0"/>
          </a:p>
        </p:txBody>
      </p:sp>
      <p:sp>
        <p:nvSpPr>
          <p:cNvPr id="38" name="Alternate Process 37"/>
          <p:cNvSpPr/>
          <p:nvPr/>
        </p:nvSpPr>
        <p:spPr>
          <a:xfrm>
            <a:off x="5909733" y="1579729"/>
            <a:ext cx="2980267" cy="1590341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Data n</a:t>
            </a:r>
            <a:r>
              <a:rPr lang="en-US" dirty="0" smtClean="0"/>
              <a:t>ormalization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Gene </a:t>
            </a:r>
            <a:r>
              <a:rPr lang="en-US" dirty="0" smtClean="0"/>
              <a:t>set selection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Batch effect removal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Removal of other </a:t>
            </a:r>
            <a:r>
              <a:rPr lang="en-US" dirty="0" smtClean="0"/>
              <a:t>confounders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38" idx="1"/>
            <a:endCxn id="13" idx="3"/>
          </p:cNvCxnSpPr>
          <p:nvPr/>
        </p:nvCxnSpPr>
        <p:spPr>
          <a:xfrm flipH="1">
            <a:off x="5588000" y="2374900"/>
            <a:ext cx="321733" cy="313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7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Control (QC)</a:t>
            </a:r>
            <a:endParaRPr lang="en-US" dirty="0"/>
          </a:p>
        </p:txBody>
      </p:sp>
      <p:pic>
        <p:nvPicPr>
          <p:cNvPr id="4" name="Picture 3" descr="qc_filter_overview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0" y="1663700"/>
            <a:ext cx="4140200" cy="4140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413099"/>
            <a:ext cx="9144000" cy="771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32188"/>
            <a:ext cx="8229600" cy="51939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QC is a crucial step in </a:t>
            </a:r>
            <a:r>
              <a:rPr lang="en-US" dirty="0" err="1" smtClean="0"/>
              <a:t>scRNA-seq</a:t>
            </a:r>
            <a:r>
              <a:rPr lang="en-US" dirty="0" smtClean="0"/>
              <a:t> - Any experiment will have a number of failed libraries!</a:t>
            </a:r>
          </a:p>
          <a:p>
            <a:r>
              <a:rPr lang="en-US" dirty="0" smtClean="0"/>
              <a:t>OBS! Smaller </a:t>
            </a:r>
            <a:r>
              <a:rPr lang="en-US" dirty="0" err="1" smtClean="0"/>
              <a:t>celltypes</a:t>
            </a:r>
            <a:r>
              <a:rPr lang="en-US" dirty="0" smtClean="0"/>
              <a:t> gives lower mapping rates and more primer </a:t>
            </a:r>
            <a:r>
              <a:rPr lang="en-US" dirty="0" err="1" smtClean="0"/>
              <a:t>dimers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Can l</a:t>
            </a:r>
            <a:r>
              <a:rPr lang="en-US" dirty="0" smtClean="0"/>
              <a:t>ook </a:t>
            </a:r>
            <a:r>
              <a:rPr lang="en-US" dirty="0" smtClean="0"/>
              <a:t>at:</a:t>
            </a:r>
          </a:p>
          <a:p>
            <a:pPr lvl="1"/>
            <a:r>
              <a:rPr lang="en-US" dirty="0" smtClean="0"/>
              <a:t>Mapping statistics (</a:t>
            </a:r>
            <a:r>
              <a:rPr lang="en-US" b="1" dirty="0" smtClean="0"/>
              <a:t>% uniquely mapping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Mismatch rate</a:t>
            </a:r>
          </a:p>
          <a:p>
            <a:pPr lvl="1"/>
            <a:r>
              <a:rPr lang="en-US" dirty="0" smtClean="0"/>
              <a:t>Fraction of </a:t>
            </a:r>
            <a:r>
              <a:rPr lang="en-US" dirty="0" err="1" smtClean="0"/>
              <a:t>exon</a:t>
            </a:r>
            <a:r>
              <a:rPr lang="en-US" dirty="0" smtClean="0"/>
              <a:t> mapping reads</a:t>
            </a:r>
          </a:p>
          <a:p>
            <a:pPr lvl="1"/>
            <a:r>
              <a:rPr lang="en-US" dirty="0" smtClean="0"/>
              <a:t>3’ bias (degraded RNA)</a:t>
            </a:r>
          </a:p>
          <a:p>
            <a:pPr lvl="1"/>
            <a:r>
              <a:rPr lang="en-US" dirty="0" smtClean="0"/>
              <a:t>mRNA-mapping reads</a:t>
            </a:r>
          </a:p>
          <a:p>
            <a:pPr lvl="1"/>
            <a:r>
              <a:rPr lang="en-US" b="1" dirty="0" smtClean="0"/>
              <a:t>Number of detected genes</a:t>
            </a:r>
          </a:p>
          <a:p>
            <a:pPr lvl="1"/>
            <a:r>
              <a:rPr lang="en-US" b="1" dirty="0" smtClean="0"/>
              <a:t>Spike-in detection</a:t>
            </a:r>
          </a:p>
          <a:p>
            <a:pPr lvl="1"/>
            <a:r>
              <a:rPr lang="en-US" dirty="0" smtClean="0"/>
              <a:t>Mitochondrial read fraction</a:t>
            </a:r>
          </a:p>
          <a:p>
            <a:pPr lvl="1"/>
            <a:r>
              <a:rPr lang="en-US" dirty="0" smtClean="0"/>
              <a:t>Pairwise correlation to other cells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Depending on cell type, around 500K exon mapping reads saturates the gene detection (deduced from </a:t>
            </a:r>
            <a:r>
              <a:rPr lang="en-US" dirty="0" smtClean="0"/>
              <a:t>subsampling in SS2 data)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088"/>
            <a:ext cx="8483600" cy="4803076"/>
          </a:xfrm>
        </p:spPr>
        <p:txBody>
          <a:bodyPr>
            <a:normAutofit/>
          </a:bodyPr>
          <a:lstStyle/>
          <a:p>
            <a:r>
              <a:rPr lang="en-US" dirty="0" smtClean="0"/>
              <a:t>Often </a:t>
            </a:r>
            <a:r>
              <a:rPr lang="en-US" dirty="0" smtClean="0"/>
              <a:t>need </a:t>
            </a:r>
            <a:r>
              <a:rPr lang="en-US" dirty="0" smtClean="0"/>
              <a:t>to do data transformation before clustering/PCA </a:t>
            </a:r>
          </a:p>
          <a:p>
            <a:pPr lvl="1"/>
            <a:r>
              <a:rPr lang="en-US" dirty="0"/>
              <a:t>Normalize by spike-in RNAs</a:t>
            </a:r>
          </a:p>
          <a:p>
            <a:pPr lvl="1"/>
            <a:r>
              <a:rPr lang="en-US" dirty="0"/>
              <a:t>Normalize by total counts</a:t>
            </a:r>
          </a:p>
          <a:p>
            <a:pPr lvl="1"/>
            <a:r>
              <a:rPr lang="en-US" dirty="0"/>
              <a:t>Length normalized RPKM/</a:t>
            </a:r>
            <a:r>
              <a:rPr lang="en-US" dirty="0" smtClean="0"/>
              <a:t>FPKM</a:t>
            </a:r>
            <a:endParaRPr lang="en-US" dirty="0" smtClean="0"/>
          </a:p>
          <a:p>
            <a:pPr lvl="1"/>
            <a:r>
              <a:rPr lang="en-US" dirty="0" smtClean="0"/>
              <a:t>Remove </a:t>
            </a:r>
            <a:r>
              <a:rPr lang="en-US" dirty="0" smtClean="0"/>
              <a:t>cell-cycle </a:t>
            </a:r>
            <a:r>
              <a:rPr lang="en-US" dirty="0" smtClean="0"/>
              <a:t>effects, size bias or similar </a:t>
            </a:r>
            <a:r>
              <a:rPr lang="en-US" dirty="0" smtClean="0"/>
              <a:t>(</a:t>
            </a:r>
            <a:r>
              <a:rPr lang="en-US" dirty="0" err="1" smtClean="0"/>
              <a:t>scLVM</a:t>
            </a:r>
            <a:r>
              <a:rPr lang="en-US" dirty="0" smtClean="0"/>
              <a:t> </a:t>
            </a:r>
            <a:r>
              <a:rPr lang="en-US" dirty="0" smtClean="0"/>
              <a:t>package, SCDE package)</a:t>
            </a:r>
            <a:endParaRPr lang="en-US" dirty="0" smtClean="0"/>
          </a:p>
          <a:p>
            <a:pPr lvl="1"/>
            <a:r>
              <a:rPr lang="en-US" dirty="0" smtClean="0"/>
              <a:t>RT efficiency / drop-out rate (SCDE </a:t>
            </a:r>
            <a:r>
              <a:rPr lang="en-US" dirty="0" smtClean="0"/>
              <a:t>package, </a:t>
            </a:r>
            <a:r>
              <a:rPr lang="en-US" dirty="0" err="1" smtClean="0"/>
              <a:t>scran</a:t>
            </a:r>
            <a:r>
              <a:rPr lang="en-US" dirty="0" smtClean="0"/>
              <a:t> package)</a:t>
            </a:r>
            <a:endParaRPr lang="en-US" dirty="0" smtClean="0"/>
          </a:p>
          <a:p>
            <a:pPr lvl="1"/>
            <a:r>
              <a:rPr lang="en-US" dirty="0" smtClean="0"/>
              <a:t>Technical noise (</a:t>
            </a:r>
            <a:r>
              <a:rPr lang="en-US" dirty="0" err="1" smtClean="0"/>
              <a:t>BASiCS</a:t>
            </a:r>
            <a:r>
              <a:rPr lang="en-US" dirty="0" smtClean="0"/>
              <a:t> package, </a:t>
            </a:r>
            <a:r>
              <a:rPr lang="en-US" dirty="0" smtClean="0"/>
              <a:t>GRM)</a:t>
            </a:r>
          </a:p>
          <a:p>
            <a:pPr lvl="1"/>
            <a:r>
              <a:rPr lang="en-US" dirty="0" smtClean="0"/>
              <a:t>Batch </a:t>
            </a:r>
            <a:r>
              <a:rPr lang="en-US" dirty="0"/>
              <a:t>effect removal (SVA </a:t>
            </a:r>
            <a:r>
              <a:rPr lang="en-US" dirty="0" err="1"/>
              <a:t>ComBat</a:t>
            </a:r>
            <a:r>
              <a:rPr lang="en-US" dirty="0"/>
              <a:t> function, SCDE package)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62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6" y="0"/>
            <a:ext cx="6657387" cy="68403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2651" y="5574606"/>
            <a:ext cx="2671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(Sandberg, </a:t>
            </a:r>
            <a:r>
              <a:rPr lang="en-US" sz="1400" i="1" dirty="0" smtClean="0"/>
              <a:t>Nature Methods </a:t>
            </a:r>
            <a:r>
              <a:rPr lang="en-US" sz="1400" dirty="0" smtClean="0"/>
              <a:t>2014)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 with SVA function </a:t>
            </a:r>
            <a:r>
              <a:rPr lang="en-US" dirty="0" err="1" smtClean="0"/>
              <a:t>ComBat</a:t>
            </a:r>
            <a:endParaRPr lang="en-US" dirty="0"/>
          </a:p>
        </p:txBody>
      </p:sp>
      <p:pic>
        <p:nvPicPr>
          <p:cNvPr id="4" name="Picture 3" descr="pca_for_manuscript_PC1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673100"/>
            <a:ext cx="5638800" cy="563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300" y="1251634"/>
            <a:ext cx="96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by </a:t>
            </a:r>
          </a:p>
          <a:p>
            <a:r>
              <a:rPr lang="en-US" dirty="0" err="1" smtClean="0"/>
              <a:t>celltype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2929" y="1315134"/>
            <a:ext cx="96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by </a:t>
            </a:r>
          </a:p>
          <a:p>
            <a:r>
              <a:rPr lang="en-US" dirty="0" smtClean="0"/>
              <a:t>donor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79600" y="6361623"/>
            <a:ext cx="419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Björklund</a:t>
            </a:r>
            <a:r>
              <a:rPr lang="en-US" dirty="0" smtClean="0"/>
              <a:t> et al. </a:t>
            </a:r>
            <a:r>
              <a:rPr lang="en-US" i="1" dirty="0" smtClean="0"/>
              <a:t>Nature Immunology </a:t>
            </a:r>
            <a:r>
              <a:rPr lang="en-US" dirty="0" smtClean="0"/>
              <a:t>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6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657550"/>
          </a:xfrm>
        </p:spPr>
        <p:txBody>
          <a:bodyPr/>
          <a:lstStyle/>
          <a:p>
            <a:r>
              <a:rPr lang="en-US" dirty="0" err="1" smtClean="0"/>
              <a:t>scLVM</a:t>
            </a:r>
            <a:r>
              <a:rPr lang="en-US" dirty="0" smtClean="0"/>
              <a:t> - </a:t>
            </a:r>
            <a:r>
              <a:rPr lang="en-US" dirty="0" err="1" smtClean="0"/>
              <a:t>Marioni</a:t>
            </a:r>
            <a:r>
              <a:rPr lang="en-US" dirty="0" smtClean="0"/>
              <a:t> lab </a:t>
            </a:r>
            <a:r>
              <a:rPr lang="en-US" dirty="0" smtClean="0">
                <a:hlinkClick r:id="rId2"/>
              </a:rPr>
              <a:t>https://github.com/PMBio/scLVM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08200" y="6323523"/>
            <a:ext cx="358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Stegle</a:t>
            </a:r>
            <a:r>
              <a:rPr lang="en-US" dirty="0" smtClean="0"/>
              <a:t> et </a:t>
            </a:r>
            <a:r>
              <a:rPr lang="en-US" dirty="0" smtClean="0"/>
              <a:t>al. </a:t>
            </a:r>
            <a:r>
              <a:rPr lang="en-US" i="1" dirty="0" smtClean="0"/>
              <a:t>Nat Rev Genetics </a:t>
            </a:r>
            <a:r>
              <a:rPr lang="en-US" dirty="0" smtClean="0"/>
              <a:t>2015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-1" b="52078"/>
          <a:stretch/>
        </p:blipFill>
        <p:spPr>
          <a:xfrm>
            <a:off x="2311400" y="1171109"/>
            <a:ext cx="4573425" cy="497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 – subset of 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smtClean="0"/>
              <a:t>most </a:t>
            </a:r>
            <a:r>
              <a:rPr lang="en-US" dirty="0" smtClean="0"/>
              <a:t>cases, all genes are not used in PCA/clustering.</a:t>
            </a:r>
          </a:p>
          <a:p>
            <a:r>
              <a:rPr lang="en-US" dirty="0" smtClean="0"/>
              <a:t>Gene set selection based on:</a:t>
            </a:r>
            <a:endParaRPr lang="en-US" dirty="0" smtClean="0"/>
          </a:p>
          <a:p>
            <a:pPr lvl="1"/>
            <a:r>
              <a:rPr lang="en-US" dirty="0" smtClean="0"/>
              <a:t>Biologically variable genes (</a:t>
            </a:r>
            <a:r>
              <a:rPr lang="en-US" dirty="0" err="1" smtClean="0"/>
              <a:t>Brenneke</a:t>
            </a:r>
            <a:r>
              <a:rPr lang="en-US" dirty="0" smtClean="0"/>
              <a:t> method based on spike-in data) or top variable genes if no spike-in data.</a:t>
            </a:r>
          </a:p>
          <a:p>
            <a:pPr lvl="1"/>
            <a:r>
              <a:rPr lang="en-US" dirty="0" smtClean="0"/>
              <a:t>Genes expressed in X </a:t>
            </a:r>
            <a:r>
              <a:rPr lang="en-US" dirty="0" smtClean="0"/>
              <a:t>cells. </a:t>
            </a:r>
            <a:endParaRPr lang="en-US" dirty="0" smtClean="0"/>
          </a:p>
          <a:p>
            <a:pPr lvl="1"/>
            <a:r>
              <a:rPr lang="en-US" dirty="0" smtClean="0"/>
              <a:t>Filter out genes with correlation to few other genes</a:t>
            </a:r>
          </a:p>
          <a:p>
            <a:pPr lvl="1"/>
            <a:r>
              <a:rPr lang="en-US" dirty="0" smtClean="0"/>
              <a:t>Prior knowledge / annotation </a:t>
            </a:r>
          </a:p>
          <a:p>
            <a:pPr lvl="1"/>
            <a:r>
              <a:rPr lang="en-US" dirty="0" smtClean="0"/>
              <a:t>DE genes from bulk experiments</a:t>
            </a:r>
          </a:p>
          <a:p>
            <a:pPr lvl="1"/>
            <a:r>
              <a:rPr lang="en-US" dirty="0" smtClean="0"/>
              <a:t>Top PCA loadings </a:t>
            </a:r>
          </a:p>
        </p:txBody>
      </p:sp>
    </p:spTree>
    <p:extLst>
      <p:ext uri="{BB962C8B-B14F-4D97-AF65-F5344CB8AC3E}">
        <p14:creationId xmlns:p14="http://schemas.microsoft.com/office/powerpoint/2010/main" val="400593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</a:t>
            </a:r>
            <a:r>
              <a:rPr lang="en-US" dirty="0" err="1" smtClean="0"/>
              <a:t>celltypes</a:t>
            </a:r>
            <a:r>
              <a:rPr lang="en-US" dirty="0" smtClean="0"/>
              <a:t> – 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088"/>
            <a:ext cx="8229600" cy="48030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Linear methods:</a:t>
            </a:r>
            <a:endParaRPr lang="en-US" dirty="0" smtClean="0"/>
          </a:p>
          <a:p>
            <a:pPr lvl="1"/>
            <a:r>
              <a:rPr lang="en-US" dirty="0" smtClean="0"/>
              <a:t>PCA (principal component analysis)</a:t>
            </a:r>
          </a:p>
          <a:p>
            <a:pPr lvl="1"/>
            <a:r>
              <a:rPr lang="en-US" dirty="0" smtClean="0"/>
              <a:t>ICA (independent component analysis)</a:t>
            </a:r>
          </a:p>
          <a:p>
            <a:pPr lvl="1"/>
            <a:r>
              <a:rPr lang="en-US" dirty="0" smtClean="0"/>
              <a:t>MDS (multidimensional scaling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Non-linear methods:</a:t>
            </a:r>
            <a:endParaRPr lang="en-US" dirty="0" smtClean="0"/>
          </a:p>
          <a:p>
            <a:pPr lvl="1"/>
            <a:r>
              <a:rPr lang="en-US" dirty="0" smtClean="0"/>
              <a:t>Non-linear PCA</a:t>
            </a:r>
          </a:p>
          <a:p>
            <a:pPr lvl="1"/>
            <a:r>
              <a:rPr lang="en-US" dirty="0" err="1" smtClean="0"/>
              <a:t>t</a:t>
            </a:r>
            <a:r>
              <a:rPr lang="en-US" dirty="0" smtClean="0"/>
              <a:t>-SNE (</a:t>
            </a:r>
            <a:r>
              <a:rPr lang="en-US" dirty="0" err="1" smtClean="0"/>
              <a:t>t</a:t>
            </a:r>
            <a:r>
              <a:rPr lang="en-US" dirty="0" smtClean="0"/>
              <a:t>-distributed stochastic neighbor embedding)</a:t>
            </a:r>
          </a:p>
          <a:p>
            <a:pPr lvl="1"/>
            <a:r>
              <a:rPr lang="en-US" dirty="0" smtClean="0"/>
              <a:t>Diffusion maps</a:t>
            </a:r>
          </a:p>
          <a:p>
            <a:pPr lvl="1"/>
            <a:r>
              <a:rPr lang="en-US" dirty="0" smtClean="0"/>
              <a:t>Network based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A PCA is a very good start in getting to know your data and understanding biases, batch effects etc.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5199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-SNE </a:t>
            </a:r>
            <a:r>
              <a:rPr lang="en-US" dirty="0" err="1" smtClean="0"/>
              <a:t>vs</a:t>
            </a:r>
            <a:r>
              <a:rPr lang="en-US" dirty="0" smtClean="0"/>
              <a:t> PCA dimensionality reduction</a:t>
            </a:r>
            <a:endParaRPr lang="en-US" dirty="0"/>
          </a:p>
        </p:txBody>
      </p:sp>
      <p:pic>
        <p:nvPicPr>
          <p:cNvPr id="4" name="Picture 3" descr="tsne_pca_plot_for_manuscript_cv2gen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6900" y="6336223"/>
            <a:ext cx="419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Björklund</a:t>
            </a:r>
            <a:r>
              <a:rPr lang="en-US" dirty="0" smtClean="0"/>
              <a:t> et al. </a:t>
            </a:r>
            <a:r>
              <a:rPr lang="en-US" i="1" dirty="0" smtClean="0"/>
              <a:t>Nature Immunology </a:t>
            </a:r>
            <a:r>
              <a:rPr lang="en-US" dirty="0" smtClean="0"/>
              <a:t>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13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dimensionality reductions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736117"/>
            <a:ext cx="5128174" cy="5453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1500" y="6343134"/>
            <a:ext cx="3746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Moignard</a:t>
            </a:r>
            <a:r>
              <a:rPr lang="en-US" dirty="0" smtClean="0"/>
              <a:t> et al. </a:t>
            </a:r>
            <a:r>
              <a:rPr lang="en-US" i="1" dirty="0" smtClean="0"/>
              <a:t>Nature Biotech </a:t>
            </a:r>
            <a:r>
              <a:rPr lang="en-US" dirty="0" smtClean="0"/>
              <a:t>2015)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5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</a:t>
            </a:r>
            <a:r>
              <a:rPr lang="en-US" dirty="0" err="1" smtClean="0"/>
              <a:t>celltypes</a:t>
            </a:r>
            <a:r>
              <a:rPr lang="en-US" dirty="0" smtClean="0"/>
              <a:t> -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229600" cy="495776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Clustering based on </a:t>
            </a:r>
          </a:p>
          <a:p>
            <a:pPr lvl="1"/>
            <a:r>
              <a:rPr lang="en-US" dirty="0" err="1" smtClean="0"/>
              <a:t>rpkms</a:t>
            </a:r>
            <a:r>
              <a:rPr lang="en-US" dirty="0" smtClean="0"/>
              <a:t>/counts – </a:t>
            </a:r>
            <a:r>
              <a:rPr lang="en-US" dirty="0" err="1" smtClean="0"/>
              <a:t>Euklidean</a:t>
            </a:r>
            <a:r>
              <a:rPr lang="en-US" dirty="0" smtClean="0"/>
              <a:t> distances</a:t>
            </a:r>
          </a:p>
          <a:p>
            <a:pPr lvl="1"/>
            <a:r>
              <a:rPr lang="en-US" dirty="0" smtClean="0"/>
              <a:t>Pairwise correlations </a:t>
            </a:r>
          </a:p>
          <a:p>
            <a:pPr lvl="1"/>
            <a:r>
              <a:rPr lang="en-US" dirty="0" smtClean="0"/>
              <a:t>PCA or other dimensionality reduction method</a:t>
            </a:r>
          </a:p>
          <a:p>
            <a:r>
              <a:rPr lang="en-US" dirty="0" smtClean="0"/>
              <a:t>Method of choice:  hierarchical, </a:t>
            </a:r>
            <a:r>
              <a:rPr lang="en-US" dirty="0" err="1" smtClean="0"/>
              <a:t>k</a:t>
            </a:r>
            <a:r>
              <a:rPr lang="en-US" dirty="0" smtClean="0"/>
              <a:t>-means, </a:t>
            </a:r>
            <a:r>
              <a:rPr lang="en-US" dirty="0" err="1" smtClean="0"/>
              <a:t>biclustering</a:t>
            </a:r>
            <a:endParaRPr lang="en-US" dirty="0" smtClean="0"/>
          </a:p>
          <a:p>
            <a:r>
              <a:rPr lang="en-US" dirty="0" smtClean="0"/>
              <a:t>Some programs:</a:t>
            </a:r>
          </a:p>
          <a:p>
            <a:pPr lvl="1"/>
            <a:r>
              <a:rPr lang="en-US" dirty="0" smtClean="0"/>
              <a:t>WGCNA	</a:t>
            </a:r>
          </a:p>
          <a:p>
            <a:pPr lvl="1"/>
            <a:r>
              <a:rPr lang="en-US" dirty="0" err="1" smtClean="0"/>
              <a:t>BackSPIN</a:t>
            </a:r>
            <a:endParaRPr lang="en-US" dirty="0" smtClean="0"/>
          </a:p>
          <a:p>
            <a:pPr lvl="1"/>
            <a:r>
              <a:rPr lang="en-US" dirty="0" smtClean="0"/>
              <a:t>Pagoda</a:t>
            </a:r>
          </a:p>
          <a:p>
            <a:pPr lvl="1"/>
            <a:r>
              <a:rPr lang="en-US" dirty="0" err="1" smtClean="0"/>
              <a:t>DBscan</a:t>
            </a:r>
            <a:endParaRPr lang="en-US" dirty="0" smtClean="0"/>
          </a:p>
          <a:p>
            <a:r>
              <a:rPr lang="en-US" dirty="0" smtClean="0"/>
              <a:t>OBS! Outlier removal as an initial step may be necessary, especially with PCA-based clustering or similar.</a:t>
            </a:r>
          </a:p>
        </p:txBody>
      </p:sp>
    </p:spTree>
    <p:extLst>
      <p:ext uri="{BB962C8B-B14F-4D97-AF65-F5344CB8AC3E}">
        <p14:creationId xmlns:p14="http://schemas.microsoft.com/office/powerpoint/2010/main" val="296023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585200" cy="657550"/>
          </a:xfrm>
        </p:spPr>
        <p:txBody>
          <a:bodyPr/>
          <a:lstStyle/>
          <a:p>
            <a:r>
              <a:rPr lang="en-US" dirty="0" smtClean="0"/>
              <a:t>Pagoda – Pathway And </a:t>
            </a:r>
            <a:r>
              <a:rPr lang="en-US" dirty="0" err="1" smtClean="0"/>
              <a:t>Geneset</a:t>
            </a:r>
            <a:r>
              <a:rPr lang="en-US" dirty="0" smtClean="0"/>
              <a:t> </a:t>
            </a:r>
            <a:r>
              <a:rPr lang="en-US" dirty="0" err="1" smtClean="0"/>
              <a:t>OverDispersion</a:t>
            </a:r>
            <a:r>
              <a:rPr lang="en-US" dirty="0" smtClean="0"/>
              <a:t> Analysis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96" y="1261212"/>
            <a:ext cx="6263554" cy="48601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8500" y="5676900"/>
            <a:ext cx="56007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1700" y="6330434"/>
            <a:ext cx="328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(Fan et al. </a:t>
            </a:r>
            <a:r>
              <a:rPr lang="en-US" i="1" dirty="0" smtClean="0"/>
              <a:t>Nature Methods </a:t>
            </a:r>
            <a:r>
              <a:rPr lang="en-US" dirty="0" smtClean="0"/>
              <a:t>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err="1" smtClean="0"/>
              <a:t>Pseudotime</a:t>
            </a:r>
            <a:r>
              <a:rPr lang="en-US" sz="2000" dirty="0" smtClean="0"/>
              <a:t> ordering - Monocle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The dynamics and regulators of cell fate decisions are revealed by </a:t>
            </a:r>
            <a:r>
              <a:rPr lang="en-US" sz="1400" dirty="0" err="1" smtClean="0"/>
              <a:t>pseudotemporal</a:t>
            </a:r>
            <a:r>
              <a:rPr lang="en-US" sz="1400" dirty="0" smtClean="0"/>
              <a:t> ordering of single cells</a:t>
            </a:r>
            <a:r>
              <a:rPr lang="en-US" sz="1400" b="0" dirty="0" smtClean="0"/>
              <a:t>.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79" y="932188"/>
            <a:ext cx="6786602" cy="5193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5500" y="6348968"/>
            <a:ext cx="358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Trapnell</a:t>
            </a:r>
            <a:r>
              <a:rPr lang="en-US" dirty="0" smtClean="0"/>
              <a:t> et al. </a:t>
            </a:r>
            <a:r>
              <a:rPr lang="en-US" i="1" dirty="0" smtClean="0"/>
              <a:t>Nature Biotech </a:t>
            </a:r>
            <a:r>
              <a:rPr lang="en-US" dirty="0" smtClean="0"/>
              <a:t>2014)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</a:t>
            </a:r>
            <a:r>
              <a:rPr lang="en-US" dirty="0" err="1" smtClean="0"/>
              <a:t>pseudotime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Diffusion </a:t>
            </a:r>
            <a:r>
              <a:rPr lang="en-US" sz="1800" dirty="0" err="1"/>
              <a:t>pseudotime</a:t>
            </a:r>
            <a:r>
              <a:rPr lang="en-US" sz="1800" dirty="0"/>
              <a:t> robustly reconstructs lineage </a:t>
            </a:r>
            <a:r>
              <a:rPr lang="en-US" sz="1800" dirty="0" smtClean="0"/>
              <a:t>branching</a:t>
            </a:r>
            <a:br>
              <a:rPr lang="en-US" sz="1800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142" b="-11751"/>
          <a:stretch/>
        </p:blipFill>
        <p:spPr>
          <a:xfrm>
            <a:off x="457200" y="1257300"/>
            <a:ext cx="8229600" cy="5425200"/>
          </a:xfrm>
        </p:spPr>
      </p:pic>
      <p:sp>
        <p:nvSpPr>
          <p:cNvPr id="3" name="TextBox 2"/>
          <p:cNvSpPr txBox="1"/>
          <p:nvPr/>
        </p:nvSpPr>
        <p:spPr>
          <a:xfrm>
            <a:off x="2159000" y="6330434"/>
            <a:ext cx="37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Haghvedi</a:t>
            </a:r>
            <a:r>
              <a:rPr lang="en-US" dirty="0" smtClean="0"/>
              <a:t> et al </a:t>
            </a:r>
            <a:r>
              <a:rPr lang="en-US" i="1" dirty="0" smtClean="0"/>
              <a:t>Nature Methods </a:t>
            </a:r>
            <a:r>
              <a:rPr lang="en-US" dirty="0" smtClean="0"/>
              <a:t>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9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single-</a:t>
            </a:r>
            <a:r>
              <a:rPr lang="en-US" dirty="0" smtClean="0"/>
              <a:t>cell </a:t>
            </a:r>
            <a:r>
              <a:rPr lang="en-US" dirty="0" err="1" smtClean="0"/>
              <a:t>transcriptomics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0300"/>
            <a:ext cx="8229600" cy="4995863"/>
          </a:xfrm>
        </p:spPr>
        <p:txBody>
          <a:bodyPr/>
          <a:lstStyle/>
          <a:p>
            <a:r>
              <a:rPr lang="en-US" dirty="0" smtClean="0"/>
              <a:t>Understanding heterogeneous tissues</a:t>
            </a:r>
          </a:p>
          <a:p>
            <a:r>
              <a:rPr lang="en-US" dirty="0" smtClean="0"/>
              <a:t>Identification and analysis of rare cell types</a:t>
            </a:r>
          </a:p>
          <a:p>
            <a:r>
              <a:rPr lang="en-US" dirty="0" smtClean="0"/>
              <a:t>Changes in cellular composition</a:t>
            </a:r>
          </a:p>
          <a:p>
            <a:r>
              <a:rPr lang="en-US" dirty="0" smtClean="0"/>
              <a:t>Dissection of temporal changes</a:t>
            </a:r>
          </a:p>
          <a:p>
            <a:r>
              <a:rPr lang="en-US" dirty="0" smtClean="0"/>
              <a:t>Example of applications:</a:t>
            </a:r>
          </a:p>
          <a:p>
            <a:pPr lvl="1"/>
            <a:r>
              <a:rPr lang="en-US" sz="2000" dirty="0" smtClean="0"/>
              <a:t>Differentiation trajectories</a:t>
            </a:r>
          </a:p>
          <a:p>
            <a:pPr lvl="1"/>
            <a:r>
              <a:rPr lang="en-US" sz="2000" dirty="0" smtClean="0"/>
              <a:t>Cancer heterogeneity</a:t>
            </a:r>
          </a:p>
          <a:p>
            <a:pPr lvl="1"/>
            <a:r>
              <a:rPr lang="en-US" sz="2000" dirty="0" smtClean="0"/>
              <a:t>Neural cell classification</a:t>
            </a:r>
          </a:p>
          <a:p>
            <a:pPr lvl="1"/>
            <a:r>
              <a:rPr lang="en-US" sz="2000" dirty="0" smtClean="0"/>
              <a:t>Embryonic development</a:t>
            </a:r>
          </a:p>
          <a:p>
            <a:pPr lvl="1"/>
            <a:r>
              <a:rPr lang="en-US" sz="2000" dirty="0" smtClean="0"/>
              <a:t>Drug treatment response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Detecting differentially expressed 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75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Parametric methods like </a:t>
            </a:r>
            <a:r>
              <a:rPr lang="en-US" dirty="0" err="1" smtClean="0"/>
              <a:t>EdgeR</a:t>
            </a:r>
            <a:r>
              <a:rPr lang="en-US" dirty="0" smtClean="0"/>
              <a:t> &amp; </a:t>
            </a:r>
            <a:r>
              <a:rPr lang="en-US" dirty="0" err="1" smtClean="0"/>
              <a:t>DESeq</a:t>
            </a:r>
            <a:r>
              <a:rPr lang="en-US" dirty="0" smtClean="0"/>
              <a:t> not suitable for </a:t>
            </a:r>
            <a:r>
              <a:rPr lang="en-US" dirty="0" err="1" smtClean="0"/>
              <a:t>scRNAseq</a:t>
            </a:r>
            <a:r>
              <a:rPr lang="en-US" dirty="0" smtClean="0"/>
              <a:t> since the parameter assumptions in those methods does not apply here. </a:t>
            </a:r>
          </a:p>
          <a:p>
            <a:r>
              <a:rPr lang="en-US" dirty="0" smtClean="0"/>
              <a:t>Can use non-parametric methods like </a:t>
            </a:r>
            <a:r>
              <a:rPr lang="en-US" dirty="0" err="1" smtClean="0"/>
              <a:t>SAMseq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03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Detecting differentially expressed genes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Available single cell DE methods:</a:t>
            </a:r>
          </a:p>
          <a:p>
            <a:pPr lvl="1"/>
            <a:r>
              <a:rPr lang="en-US" dirty="0" err="1" smtClean="0"/>
              <a:t>SingleCellAssay</a:t>
            </a:r>
            <a:r>
              <a:rPr lang="en-US" dirty="0" smtClean="0"/>
              <a:t> – developed for </a:t>
            </a:r>
            <a:r>
              <a:rPr lang="en-US" dirty="0" err="1" smtClean="0"/>
              <a:t>qPCR</a:t>
            </a:r>
            <a:r>
              <a:rPr lang="en-US" dirty="0" smtClean="0"/>
              <a:t> experiments</a:t>
            </a:r>
          </a:p>
          <a:p>
            <a:pPr lvl="1"/>
            <a:r>
              <a:rPr lang="en-US" dirty="0" smtClean="0"/>
              <a:t>Monocle package</a:t>
            </a:r>
          </a:p>
          <a:p>
            <a:pPr lvl="1"/>
            <a:r>
              <a:rPr lang="en-US" dirty="0" smtClean="0"/>
              <a:t>Single Cell Differential Expression - SCDE </a:t>
            </a:r>
          </a:p>
          <a:p>
            <a:pPr lvl="1"/>
            <a:r>
              <a:rPr lang="en-US" dirty="0" smtClean="0"/>
              <a:t>Model-based Analysis of Single-cell </a:t>
            </a:r>
            <a:r>
              <a:rPr lang="en-US" dirty="0" err="1" smtClean="0"/>
              <a:t>Transcriptomics</a:t>
            </a:r>
            <a:r>
              <a:rPr lang="en-US" dirty="0" smtClean="0"/>
              <a:t> – MAST</a:t>
            </a:r>
          </a:p>
          <a:p>
            <a:pPr lvl="1"/>
            <a:r>
              <a:rPr lang="en-US" dirty="0" err="1" smtClean="0"/>
              <a:t>SAMstrt</a:t>
            </a:r>
            <a:r>
              <a:rPr lang="en-US" dirty="0" smtClean="0"/>
              <a:t> – </a:t>
            </a:r>
            <a:r>
              <a:rPr lang="en-US" dirty="0" err="1" smtClean="0"/>
              <a:t>extention</a:t>
            </a:r>
            <a:r>
              <a:rPr lang="en-US" dirty="0" smtClean="0"/>
              <a:t> to </a:t>
            </a:r>
            <a:r>
              <a:rPr lang="en-US" dirty="0" err="1" smtClean="0"/>
              <a:t>SAMseq</a:t>
            </a:r>
            <a:r>
              <a:rPr lang="en-US" dirty="0" smtClean="0"/>
              <a:t> with spike-in normalization </a:t>
            </a:r>
          </a:p>
          <a:p>
            <a:pPr lvl="1"/>
            <a:r>
              <a:rPr lang="en-US" dirty="0" smtClean="0"/>
              <a:t>Many other recent publications…….</a:t>
            </a:r>
          </a:p>
          <a:p>
            <a:r>
              <a:rPr lang="en-US" dirty="0" smtClean="0"/>
              <a:t>Some studies use PCA contribution (loadings) or gene clustering to define </a:t>
            </a:r>
            <a:r>
              <a:rPr lang="en-US" dirty="0" err="1" smtClean="0"/>
              <a:t>celltype</a:t>
            </a:r>
            <a:r>
              <a:rPr lang="en-US" dirty="0" smtClean="0"/>
              <a:t> specific genes with no statistical DE test at 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0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p_allmethods_de_genes_noN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-1016000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657550"/>
          </a:xfrm>
        </p:spPr>
        <p:txBody>
          <a:bodyPr/>
          <a:lstStyle/>
          <a:p>
            <a:r>
              <a:rPr lang="en-US" dirty="0" smtClean="0"/>
              <a:t>Comparison of DE detection methods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4290" y="5245100"/>
            <a:ext cx="8462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DE genes between 2 </a:t>
            </a:r>
            <a:r>
              <a:rPr lang="en-US" dirty="0" err="1" smtClean="0"/>
              <a:t>celltypes</a:t>
            </a:r>
            <a:r>
              <a:rPr lang="en-US" dirty="0" smtClean="0"/>
              <a:t> using </a:t>
            </a:r>
            <a:r>
              <a:rPr lang="en-US" dirty="0" err="1" smtClean="0"/>
              <a:t>SAMseq</a:t>
            </a:r>
            <a:r>
              <a:rPr lang="en-US" dirty="0" smtClean="0"/>
              <a:t>, Single Cell Assay, SCDE, DESeq2</a:t>
            </a:r>
          </a:p>
          <a:p>
            <a:r>
              <a:rPr lang="en-US" dirty="0"/>
              <a:t>a</a:t>
            </a:r>
            <a:r>
              <a:rPr lang="en-US" dirty="0" smtClean="0"/>
              <a:t>nd Monocle. Numbers along diagonal are total number of genes, boxes on each side </a:t>
            </a:r>
          </a:p>
          <a:p>
            <a:r>
              <a:rPr lang="en-US" dirty="0"/>
              <a:t>s</a:t>
            </a:r>
            <a:r>
              <a:rPr lang="en-US" dirty="0" smtClean="0"/>
              <a:t>hows overlap between methods.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8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false discovery rate for </a:t>
            </a:r>
            <a:r>
              <a:rPr lang="en-US" dirty="0" err="1" smtClean="0"/>
              <a:t>DESeq</a:t>
            </a:r>
            <a:r>
              <a:rPr lang="en-US" dirty="0" smtClean="0"/>
              <a:t> and </a:t>
            </a:r>
            <a:r>
              <a:rPr lang="en-US" dirty="0" err="1" smtClean="0"/>
              <a:t>EdgeR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91" y="1854200"/>
            <a:ext cx="8131607" cy="303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0100" y="6211669"/>
            <a:ext cx="3440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Finak</a:t>
            </a:r>
            <a:r>
              <a:rPr lang="en-US" dirty="0" smtClean="0"/>
              <a:t> et al. </a:t>
            </a:r>
            <a:r>
              <a:rPr lang="en-US" i="1" dirty="0" smtClean="0"/>
              <a:t>Genome Biology </a:t>
            </a:r>
            <a:r>
              <a:rPr lang="en-US" dirty="0" smtClean="0"/>
              <a:t>2015, </a:t>
            </a:r>
          </a:p>
          <a:p>
            <a:r>
              <a:rPr lang="en-US" dirty="0" smtClean="0"/>
              <a:t>Supplementary material)</a:t>
            </a:r>
            <a:endParaRPr lang="en-US" dirty="0"/>
          </a:p>
        </p:txBody>
      </p:sp>
      <p:pic>
        <p:nvPicPr>
          <p:cNvPr id="6" name="Picture 5" descr="Screen Shot 2016-04-13 at 13.00.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2074"/>
            <a:ext cx="9144000" cy="3513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526" y="5499100"/>
            <a:ext cx="898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Detected DE genes and gene sets using randomly permuted cells from </a:t>
            </a:r>
            <a:r>
              <a:rPr lang="en-US" dirty="0" err="1" smtClean="0"/>
              <a:t>unstimulated</a:t>
            </a:r>
            <a:r>
              <a:rPr lang="en-US" dirty="0" smtClean="0"/>
              <a:t> MAIT cells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5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0" y="207759"/>
            <a:ext cx="3302000" cy="657550"/>
          </a:xfrm>
        </p:spPr>
        <p:txBody>
          <a:bodyPr/>
          <a:lstStyle/>
          <a:p>
            <a:r>
              <a:rPr lang="en-US" dirty="0" err="1" smtClean="0"/>
              <a:t>scRNA-seq</a:t>
            </a:r>
            <a:r>
              <a:rPr lang="en-US" dirty="0" smtClean="0"/>
              <a:t> </a:t>
            </a:r>
            <a:r>
              <a:rPr lang="en-US" dirty="0" smtClean="0"/>
              <a:t>analysis overview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Process 2"/>
          <p:cNvSpPr/>
          <p:nvPr/>
        </p:nvSpPr>
        <p:spPr>
          <a:xfrm>
            <a:off x="575733" y="1228508"/>
            <a:ext cx="2421467" cy="694267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Mapping</a:t>
            </a:r>
          </a:p>
          <a:p>
            <a:pPr algn="ctr"/>
            <a:r>
              <a:rPr lang="en-US" sz="1600" dirty="0" smtClean="0"/>
              <a:t>Gene expression estimate </a:t>
            </a:r>
            <a:endParaRPr lang="en-US" sz="1600" dirty="0"/>
          </a:p>
        </p:txBody>
      </p:sp>
      <p:sp>
        <p:nvSpPr>
          <p:cNvPr id="4" name="Process 3"/>
          <p:cNvSpPr/>
          <p:nvPr/>
        </p:nvSpPr>
        <p:spPr>
          <a:xfrm>
            <a:off x="575733" y="2167455"/>
            <a:ext cx="2421467" cy="104140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QC:</a:t>
            </a:r>
          </a:p>
          <a:p>
            <a:pPr algn="ctr"/>
            <a:r>
              <a:rPr lang="en-US" dirty="0" smtClean="0"/>
              <a:t>Remove low Q cells</a:t>
            </a:r>
          </a:p>
          <a:p>
            <a:pPr algn="ctr"/>
            <a:r>
              <a:rPr lang="en-US" dirty="0" smtClean="0"/>
              <a:t>Remove contaminants</a:t>
            </a:r>
          </a:p>
        </p:txBody>
      </p:sp>
      <p:cxnSp>
        <p:nvCxnSpPr>
          <p:cNvPr id="6" name="Straight Arrow Connector 5"/>
          <p:cNvCxnSpPr>
            <a:stCxn id="3" idx="2"/>
            <a:endCxn id="4" idx="0"/>
          </p:cNvCxnSpPr>
          <p:nvPr/>
        </p:nvCxnSpPr>
        <p:spPr>
          <a:xfrm>
            <a:off x="1786467" y="1922775"/>
            <a:ext cx="0" cy="24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12"/>
          <p:cNvSpPr/>
          <p:nvPr/>
        </p:nvSpPr>
        <p:spPr>
          <a:xfrm>
            <a:off x="3454400" y="2264822"/>
            <a:ext cx="2133600" cy="846666"/>
          </a:xfrm>
          <a:prstGeom prst="flowChartAlternateProces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Data:</a:t>
            </a:r>
            <a:endParaRPr lang="en-US" dirty="0" smtClean="0"/>
          </a:p>
          <a:p>
            <a:pPr algn="ctr"/>
            <a:r>
              <a:rPr lang="en-US" dirty="0" smtClean="0"/>
              <a:t>expression profiles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" idx="3"/>
            <a:endCxn id="13" idx="1"/>
          </p:cNvCxnSpPr>
          <p:nvPr/>
        </p:nvCxnSpPr>
        <p:spPr>
          <a:xfrm>
            <a:off x="2997200" y="2688155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Alternate Process 17"/>
          <p:cNvSpPr/>
          <p:nvPr/>
        </p:nvSpPr>
        <p:spPr>
          <a:xfrm>
            <a:off x="719667" y="186582"/>
            <a:ext cx="2133600" cy="846666"/>
          </a:xfrm>
          <a:prstGeom prst="flowChartAlternateProces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Raw data – </a:t>
            </a:r>
          </a:p>
          <a:p>
            <a:pPr algn="ctr"/>
            <a:r>
              <a:rPr lang="en-US" dirty="0" err="1" smtClean="0"/>
              <a:t>fastq</a:t>
            </a:r>
            <a:r>
              <a:rPr lang="en-US" dirty="0" smtClean="0"/>
              <a:t> files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2"/>
            <a:endCxn id="3" idx="0"/>
          </p:cNvCxnSpPr>
          <p:nvPr/>
        </p:nvCxnSpPr>
        <p:spPr>
          <a:xfrm>
            <a:off x="1786467" y="1033248"/>
            <a:ext cx="0" cy="195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844800" y="3629348"/>
            <a:ext cx="27432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Defining cell types/lineages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3" idx="2"/>
            <a:endCxn id="22" idx="0"/>
          </p:cNvCxnSpPr>
          <p:nvPr/>
        </p:nvCxnSpPr>
        <p:spPr>
          <a:xfrm flipH="1">
            <a:off x="4216400" y="3111488"/>
            <a:ext cx="304800" cy="517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834445" y="4872566"/>
            <a:ext cx="2037644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 signatures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2" idx="2"/>
            <a:endCxn id="27" idx="0"/>
          </p:cNvCxnSpPr>
          <p:nvPr/>
        </p:nvCxnSpPr>
        <p:spPr>
          <a:xfrm flipH="1">
            <a:off x="2853267" y="4391348"/>
            <a:ext cx="1363133" cy="4812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340100" y="5799666"/>
            <a:ext cx="27432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Verification experiments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27" idx="2"/>
            <a:endCxn id="45" idx="1"/>
          </p:cNvCxnSpPr>
          <p:nvPr/>
        </p:nvCxnSpPr>
        <p:spPr>
          <a:xfrm>
            <a:off x="2853267" y="5634566"/>
            <a:ext cx="486833" cy="546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Alternate Process 48"/>
          <p:cNvSpPr/>
          <p:nvPr/>
        </p:nvSpPr>
        <p:spPr>
          <a:xfrm>
            <a:off x="6604000" y="3592674"/>
            <a:ext cx="2286000" cy="2041892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Dimensionality </a:t>
            </a:r>
            <a:r>
              <a:rPr lang="en-US" dirty="0" smtClean="0"/>
              <a:t>reduction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Clustering methods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Pseudotime</a:t>
            </a:r>
            <a:r>
              <a:rPr lang="en-US" dirty="0" smtClean="0"/>
              <a:t> assignment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49" idx="1"/>
            <a:endCxn id="22" idx="3"/>
          </p:cNvCxnSpPr>
          <p:nvPr/>
        </p:nvCxnSpPr>
        <p:spPr>
          <a:xfrm flipH="1" flipV="1">
            <a:off x="5588000" y="4010348"/>
            <a:ext cx="1016000" cy="603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ight Brace 4"/>
          <p:cNvSpPr/>
          <p:nvPr/>
        </p:nvSpPr>
        <p:spPr>
          <a:xfrm>
            <a:off x="3166533" y="207759"/>
            <a:ext cx="173567" cy="17150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lternate Process 20"/>
          <p:cNvSpPr/>
          <p:nvPr/>
        </p:nvSpPr>
        <p:spPr>
          <a:xfrm>
            <a:off x="3471333" y="335683"/>
            <a:ext cx="1888067" cy="1328017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</a:t>
            </a:r>
            <a:r>
              <a:rPr lang="en-US" dirty="0" smtClean="0"/>
              <a:t>as bulk </a:t>
            </a:r>
            <a:r>
              <a:rPr lang="en-US" dirty="0" err="1" smtClean="0"/>
              <a:t>RNAseq</a:t>
            </a:r>
            <a:r>
              <a:rPr lang="en-US" dirty="0" smtClean="0"/>
              <a:t> (with spike-ins)</a:t>
            </a:r>
            <a:endParaRPr lang="en-US" dirty="0"/>
          </a:p>
        </p:txBody>
      </p:sp>
      <p:sp>
        <p:nvSpPr>
          <p:cNvPr id="38" name="Alternate Process 37"/>
          <p:cNvSpPr/>
          <p:nvPr/>
        </p:nvSpPr>
        <p:spPr>
          <a:xfrm>
            <a:off x="5909733" y="1579729"/>
            <a:ext cx="2980267" cy="1590341"/>
          </a:xfrm>
          <a:prstGeom prst="flowChartAlternateProces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Data n</a:t>
            </a:r>
            <a:r>
              <a:rPr lang="en-US" dirty="0" smtClean="0"/>
              <a:t>ormalization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Gene </a:t>
            </a:r>
            <a:r>
              <a:rPr lang="en-US" dirty="0" smtClean="0"/>
              <a:t>set selection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Batch effect removal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Removal of other </a:t>
            </a:r>
            <a:r>
              <a:rPr lang="en-US" dirty="0" smtClean="0"/>
              <a:t>confounders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38" idx="1"/>
            <a:endCxn id="13" idx="3"/>
          </p:cNvCxnSpPr>
          <p:nvPr/>
        </p:nvCxnSpPr>
        <p:spPr>
          <a:xfrm flipH="1">
            <a:off x="5588000" y="2374900"/>
            <a:ext cx="321733" cy="313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analyses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400"/>
            <a:ext cx="8229600" cy="4525963"/>
          </a:xfrm>
        </p:spPr>
        <p:txBody>
          <a:bodyPr/>
          <a:lstStyle/>
          <a:p>
            <a:r>
              <a:rPr lang="en-US" dirty="0" smtClean="0"/>
              <a:t>Allelic expression</a:t>
            </a:r>
          </a:p>
          <a:p>
            <a:r>
              <a:rPr lang="en-US" dirty="0" smtClean="0"/>
              <a:t>Variant calling</a:t>
            </a:r>
            <a:endParaRPr lang="en-US" dirty="0" smtClean="0"/>
          </a:p>
          <a:p>
            <a:r>
              <a:rPr lang="en-US" dirty="0" smtClean="0"/>
              <a:t>Copy-number </a:t>
            </a:r>
            <a:r>
              <a:rPr lang="en-US" dirty="0" smtClean="0"/>
              <a:t>variation</a:t>
            </a:r>
          </a:p>
          <a:p>
            <a:r>
              <a:rPr lang="en-US" dirty="0"/>
              <a:t>Alternative splicing</a:t>
            </a:r>
          </a:p>
          <a:p>
            <a:endParaRPr lang="en-US" dirty="0" smtClean="0"/>
          </a:p>
          <a:p>
            <a:r>
              <a:rPr lang="en-US" dirty="0" smtClean="0"/>
              <a:t>Alternative splicing and allelic expression requires full length methods.</a:t>
            </a:r>
          </a:p>
          <a:p>
            <a:pPr lvl="1"/>
            <a:r>
              <a:rPr lang="en-US" sz="2000" dirty="0" smtClean="0"/>
              <a:t>But only works for highly expressed genes with good read coverage</a:t>
            </a:r>
          </a:p>
          <a:p>
            <a:pPr lvl="1"/>
            <a:r>
              <a:rPr lang="en-US" sz="2000" dirty="0" smtClean="0"/>
              <a:t>Must be careful to take into consideration the drop-out rate, a unique splice form/allele in a single cell may actually be </a:t>
            </a:r>
            <a:r>
              <a:rPr lang="en-US" sz="2000" dirty="0" smtClean="0"/>
              <a:t>a detection issue</a:t>
            </a:r>
            <a:r>
              <a:rPr lang="en-US" sz="2000" dirty="0" smtClean="0"/>
              <a:t>.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338"/>
            <a:ext cx="8229600" cy="657550"/>
          </a:xfrm>
        </p:spPr>
        <p:txBody>
          <a:bodyPr/>
          <a:lstStyle/>
          <a:p>
            <a:r>
              <a:rPr lang="en-US" sz="2400" dirty="0"/>
              <a:t>Single-Cell RNA-</a:t>
            </a:r>
            <a:r>
              <a:rPr lang="en-US" sz="2400" dirty="0" err="1"/>
              <a:t>Seq</a:t>
            </a:r>
            <a:r>
              <a:rPr lang="en-US" sz="2400" dirty="0"/>
              <a:t> Reveals Dynamic, Random </a:t>
            </a:r>
            <a:r>
              <a:rPr lang="en-US" sz="2400" dirty="0" err="1"/>
              <a:t>Monoallelic</a:t>
            </a:r>
            <a:r>
              <a:rPr lang="en-US" sz="2400" dirty="0"/>
              <a:t> Gene Expression in Mammalian Cells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90" y="1778000"/>
            <a:ext cx="7760410" cy="4273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3500" y="6343134"/>
            <a:ext cx="260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(Deng et al. </a:t>
            </a:r>
            <a:r>
              <a:rPr lang="en-US" i="1" dirty="0" smtClean="0"/>
              <a:t>Science</a:t>
            </a:r>
            <a:r>
              <a:rPr lang="en-US" dirty="0" smtClean="0"/>
              <a:t> 2014)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1345454"/>
            <a:ext cx="610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cells							Pooled embryos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0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Using Single Nucleotide Variations in Cancer Single-Cell RNA- </a:t>
            </a:r>
            <a:r>
              <a:rPr lang="en-US" sz="2400" dirty="0" err="1"/>
              <a:t>Seq</a:t>
            </a:r>
            <a:r>
              <a:rPr lang="en-US" sz="2400" dirty="0"/>
              <a:t> Data for Subpopulation Identification and Genotype- phenotype Linkage Analysis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3000" y="6317734"/>
            <a:ext cx="271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Poiron</a:t>
            </a:r>
            <a:r>
              <a:rPr lang="en-US" dirty="0" smtClean="0"/>
              <a:t> et al. </a:t>
            </a:r>
            <a:r>
              <a:rPr lang="en-US" i="1" dirty="0" err="1" smtClean="0"/>
              <a:t>BioRxiv</a:t>
            </a:r>
            <a:r>
              <a:rPr lang="en-US" dirty="0" smtClean="0"/>
              <a:t> 2016)</a:t>
            </a:r>
            <a:endParaRPr lang="en-US" dirty="0"/>
          </a:p>
        </p:txBody>
      </p:sp>
      <p:pic>
        <p:nvPicPr>
          <p:cNvPr id="6" name="Picture 5" descr="Poiron_2017_scRNAseq_variant_call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62242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23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932188"/>
            <a:ext cx="6883400" cy="5232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274762"/>
          </a:xfrm>
        </p:spPr>
        <p:txBody>
          <a:bodyPr/>
          <a:lstStyle/>
          <a:p>
            <a:r>
              <a:rPr lang="en-US" dirty="0" smtClean="0"/>
              <a:t>Dissecting the </a:t>
            </a:r>
            <a:r>
              <a:rPr lang="en-US" dirty="0" err="1" smtClean="0"/>
              <a:t>multicellular</a:t>
            </a:r>
            <a:r>
              <a:rPr lang="en-US" dirty="0" smtClean="0"/>
              <a:t> ecosystem of metastatic melanoma by single-cell RNA-</a:t>
            </a:r>
            <a:r>
              <a:rPr lang="en-US" dirty="0" err="1" smtClean="0"/>
              <a:t>seq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01900" y="6355834"/>
            <a:ext cx="269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Tirosh</a:t>
            </a:r>
            <a:r>
              <a:rPr lang="en-US" dirty="0" smtClean="0"/>
              <a:t> et al. </a:t>
            </a:r>
            <a:r>
              <a:rPr lang="en-US" i="1" dirty="0" smtClean="0"/>
              <a:t>Science</a:t>
            </a:r>
            <a:r>
              <a:rPr lang="en-US" dirty="0" smtClean="0"/>
              <a:t> 2016)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specific alternative splicing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9144000" cy="2880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2436" y="6343134"/>
            <a:ext cx="2679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Shalek</a:t>
            </a:r>
            <a:r>
              <a:rPr lang="en-US" dirty="0"/>
              <a:t> et al. </a:t>
            </a:r>
            <a:r>
              <a:rPr lang="en-US" i="1" dirty="0"/>
              <a:t>Nature</a:t>
            </a:r>
            <a:r>
              <a:rPr lang="en-US" dirty="0"/>
              <a:t> </a:t>
            </a:r>
            <a:r>
              <a:rPr lang="en-US" dirty="0" smtClean="0"/>
              <a:t>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6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50826" r="50826"/>
          <a:stretch/>
        </p:blipFill>
        <p:spPr>
          <a:xfrm>
            <a:off x="-256242" y="1219200"/>
            <a:ext cx="9144000" cy="4786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bursting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3337586" cy="2156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7196" y="6349999"/>
            <a:ext cx="266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Suter</a:t>
            </a:r>
            <a:r>
              <a:rPr lang="en-US" dirty="0" smtClean="0"/>
              <a:t> et al</a:t>
            </a:r>
            <a:r>
              <a:rPr lang="en-US" dirty="0" smtClean="0"/>
              <a:t>. </a:t>
            </a:r>
            <a:r>
              <a:rPr lang="en-US" i="1" dirty="0" smtClean="0"/>
              <a:t>Science </a:t>
            </a:r>
            <a:r>
              <a:rPr lang="en-US" dirty="0" smtClean="0"/>
              <a:t>2011) 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13301"/>
            <a:ext cx="8229600" cy="1040234"/>
          </a:xfrm>
        </p:spPr>
        <p:txBody>
          <a:bodyPr/>
          <a:lstStyle/>
          <a:p>
            <a:r>
              <a:rPr lang="en-US" sz="1800" dirty="0" smtClean="0"/>
              <a:t>Burst frequency and size is correlated with mRNA abundance</a:t>
            </a:r>
          </a:p>
          <a:p>
            <a:r>
              <a:rPr lang="en-US" sz="1800" dirty="0" smtClean="0"/>
              <a:t>Many </a:t>
            </a:r>
            <a:r>
              <a:rPr lang="en-US" sz="1800" dirty="0" err="1" smtClean="0"/>
              <a:t>TFs</a:t>
            </a:r>
            <a:r>
              <a:rPr lang="en-US" sz="1800" dirty="0" smtClean="0"/>
              <a:t> have low mean expression (and low burst frequency) and will only be detected in a fraction of the cells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with single cell genome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32188"/>
            <a:ext cx="8153400" cy="4525963"/>
          </a:xfrm>
        </p:spPr>
        <p:txBody>
          <a:bodyPr/>
          <a:lstStyle/>
          <a:p>
            <a:r>
              <a:rPr lang="en-US" dirty="0" smtClean="0"/>
              <a:t>G&amp;T-</a:t>
            </a:r>
            <a:r>
              <a:rPr lang="en-US" dirty="0" err="1" smtClean="0"/>
              <a:t>seq</a:t>
            </a:r>
            <a:r>
              <a:rPr lang="en-US" dirty="0" smtClean="0"/>
              <a:t> (Macaulay et al. </a:t>
            </a:r>
            <a:r>
              <a:rPr lang="en-US" i="1" dirty="0" smtClean="0"/>
              <a:t>Nature Methods </a:t>
            </a:r>
            <a:r>
              <a:rPr lang="en-US" dirty="0" smtClean="0"/>
              <a:t>2015</a:t>
            </a:r>
            <a:r>
              <a:rPr lang="en-US" dirty="0" smtClean="0"/>
              <a:t>) – DNA + RNA</a:t>
            </a:r>
            <a:endParaRPr lang="en-US" dirty="0" smtClean="0"/>
          </a:p>
          <a:p>
            <a:r>
              <a:rPr lang="en-US" dirty="0" smtClean="0"/>
              <a:t>DR-</a:t>
            </a:r>
            <a:r>
              <a:rPr lang="en-US" dirty="0" err="1" smtClean="0"/>
              <a:t>seq</a:t>
            </a:r>
            <a:r>
              <a:rPr lang="en-US" dirty="0" smtClean="0"/>
              <a:t> (</a:t>
            </a:r>
            <a:r>
              <a:rPr lang="en-US" dirty="0" err="1" smtClean="0"/>
              <a:t>Dey</a:t>
            </a:r>
            <a:r>
              <a:rPr lang="en-US" dirty="0" smtClean="0"/>
              <a:t> et al. </a:t>
            </a:r>
            <a:r>
              <a:rPr lang="en-US" i="1" dirty="0" smtClean="0"/>
              <a:t>Nature Biotech </a:t>
            </a:r>
            <a:r>
              <a:rPr lang="en-US" dirty="0" smtClean="0"/>
              <a:t>2015</a:t>
            </a:r>
            <a:r>
              <a:rPr lang="en-US" dirty="0" smtClean="0"/>
              <a:t>) – DNA + RNA</a:t>
            </a:r>
            <a:endParaRPr lang="en-US" dirty="0" smtClean="0"/>
          </a:p>
          <a:p>
            <a:r>
              <a:rPr lang="en-US" dirty="0" err="1" smtClean="0"/>
              <a:t>scTrio-seq</a:t>
            </a:r>
            <a:r>
              <a:rPr lang="en-US" dirty="0" smtClean="0"/>
              <a:t> (</a:t>
            </a:r>
            <a:r>
              <a:rPr lang="en-US" dirty="0" err="1" smtClean="0"/>
              <a:t>Hou</a:t>
            </a:r>
            <a:r>
              <a:rPr lang="en-US" dirty="0" smtClean="0"/>
              <a:t> et al. </a:t>
            </a:r>
            <a:r>
              <a:rPr lang="en-US" i="1" dirty="0" smtClean="0"/>
              <a:t>Cell Research </a:t>
            </a:r>
            <a:r>
              <a:rPr lang="en-US" dirty="0" smtClean="0"/>
              <a:t>2016) </a:t>
            </a:r>
            <a:r>
              <a:rPr lang="en-US" dirty="0"/>
              <a:t>- RNA + DNA </a:t>
            </a:r>
            <a:r>
              <a:rPr lang="en-US" dirty="0" smtClean="0"/>
              <a:t>&amp; DNA </a:t>
            </a:r>
            <a:r>
              <a:rPr lang="en-US" dirty="0" err="1" smtClean="0"/>
              <a:t>methylome</a:t>
            </a:r>
            <a:endParaRPr lang="en-US" dirty="0" smtClean="0"/>
          </a:p>
          <a:p>
            <a:r>
              <a:rPr lang="en-US" dirty="0" err="1"/>
              <a:t>scM&amp;T-seq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Angermueller</a:t>
            </a:r>
            <a:r>
              <a:rPr lang="en-US" dirty="0" smtClean="0"/>
              <a:t> </a:t>
            </a:r>
            <a:r>
              <a:rPr lang="en-US" i="1" dirty="0" smtClean="0"/>
              <a:t>Nature Methods </a:t>
            </a:r>
            <a:r>
              <a:rPr lang="en-US" dirty="0" smtClean="0"/>
              <a:t>2016) – RNA + DNA </a:t>
            </a:r>
            <a:r>
              <a:rPr lang="en-US" dirty="0" err="1" smtClean="0"/>
              <a:t>methylome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927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coding RNA single cell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SUPeR-</a:t>
            </a:r>
            <a:r>
              <a:rPr lang="en-US" dirty="0" err="1" smtClean="0"/>
              <a:t>seq</a:t>
            </a:r>
            <a:r>
              <a:rPr lang="en-US" dirty="0" smtClean="0"/>
              <a:t> – random </a:t>
            </a:r>
            <a:r>
              <a:rPr lang="en-US" dirty="0" err="1" smtClean="0"/>
              <a:t>hexamer</a:t>
            </a:r>
            <a:r>
              <a:rPr lang="en-US" dirty="0" smtClean="0"/>
              <a:t> primer instead of </a:t>
            </a:r>
            <a:r>
              <a:rPr lang="en-US" dirty="0" err="1" smtClean="0"/>
              <a:t>polyA</a:t>
            </a:r>
            <a:r>
              <a:rPr lang="en-US" dirty="0" smtClean="0"/>
              <a:t>-priming (Fan et al. </a:t>
            </a:r>
            <a:r>
              <a:rPr lang="en-US" i="1" dirty="0" smtClean="0"/>
              <a:t>Genome Biology </a:t>
            </a:r>
            <a:r>
              <a:rPr lang="en-US" dirty="0" smtClean="0"/>
              <a:t>2015)</a:t>
            </a:r>
          </a:p>
          <a:p>
            <a:pPr lvl="1"/>
            <a:r>
              <a:rPr lang="en-US" dirty="0" smtClean="0"/>
              <a:t>Detect circular RNAs and other non-coding RNAs as well as mRNAs</a:t>
            </a:r>
          </a:p>
          <a:p>
            <a:r>
              <a:rPr lang="en-US" dirty="0"/>
              <a:t>s</a:t>
            </a:r>
            <a:r>
              <a:rPr lang="en-US" dirty="0" smtClean="0"/>
              <a:t>mall RNA library prep from single cells (</a:t>
            </a:r>
            <a:r>
              <a:rPr lang="en-US" dirty="0" err="1" smtClean="0"/>
              <a:t>Faridani</a:t>
            </a:r>
            <a:r>
              <a:rPr lang="en-US" dirty="0" smtClean="0"/>
              <a:t> et al. </a:t>
            </a:r>
            <a:r>
              <a:rPr lang="en-US" i="1" dirty="0" smtClean="0"/>
              <a:t>Nature Biotech </a:t>
            </a:r>
            <a:r>
              <a:rPr lang="en-US" dirty="0" smtClean="0"/>
              <a:t>2016)</a:t>
            </a:r>
          </a:p>
          <a:p>
            <a:pPr lvl="1"/>
            <a:r>
              <a:rPr lang="en-US" dirty="0" smtClean="0"/>
              <a:t>Ligate adapters to 5</a:t>
            </a:r>
            <a:r>
              <a:rPr lang="en-US" dirty="0"/>
              <a:t>′ phosphate and 3′ hydroxyl </a:t>
            </a:r>
            <a:r>
              <a:rPr lang="en-US" dirty="0" smtClean="0"/>
              <a:t>groups</a:t>
            </a:r>
          </a:p>
          <a:p>
            <a:pPr lvl="1"/>
            <a:r>
              <a:rPr lang="en-US" dirty="0" smtClean="0"/>
              <a:t>Detect </a:t>
            </a:r>
            <a:r>
              <a:rPr lang="en-US" dirty="0" err="1" smtClean="0"/>
              <a:t>miRNA</a:t>
            </a:r>
            <a:r>
              <a:rPr lang="en-US" dirty="0" smtClean="0"/>
              <a:t>, </a:t>
            </a:r>
            <a:r>
              <a:rPr lang="en-US" dirty="0" err="1" smtClean="0"/>
              <a:t>snoRNA</a:t>
            </a:r>
            <a:r>
              <a:rPr lang="en-US" dirty="0" smtClean="0"/>
              <a:t> etc.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2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diverse cell-types often straight forward to group cells into clusters and detect differentially expressed genes.</a:t>
            </a:r>
          </a:p>
          <a:p>
            <a:r>
              <a:rPr lang="en-US" dirty="0" smtClean="0"/>
              <a:t>For highly similar subtypes or with subtle changes in cellular states – feature selection and different clustering methods may be required.</a:t>
            </a:r>
          </a:p>
          <a:p>
            <a:r>
              <a:rPr lang="en-US" dirty="0" smtClean="0"/>
              <a:t>PCA or other dimensionality reduction technique </a:t>
            </a:r>
            <a:r>
              <a:rPr lang="en-US" dirty="0" smtClean="0"/>
              <a:t>is a good start to </a:t>
            </a:r>
            <a:r>
              <a:rPr lang="en-US" dirty="0" smtClean="0"/>
              <a:t>get to know your </a:t>
            </a:r>
            <a:r>
              <a:rPr lang="en-US" dirty="0" smtClean="0"/>
              <a:t>data.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</a:t>
            </a:r>
            <a:r>
              <a:rPr lang="en-US" dirty="0" smtClean="0"/>
              <a:t>ools </a:t>
            </a:r>
            <a:r>
              <a:rPr lang="en-US" dirty="0" smtClean="0"/>
              <a:t>for single cell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2188"/>
            <a:ext cx="8531578" cy="5193975"/>
          </a:xfrm>
        </p:spPr>
        <p:txBody>
          <a:bodyPr/>
          <a:lstStyle/>
          <a:p>
            <a:r>
              <a:rPr lang="en-US" sz="1600" dirty="0" smtClean="0"/>
              <a:t>Tutorial from Harvard WS: </a:t>
            </a:r>
          </a:p>
          <a:p>
            <a:pPr lvl="1"/>
            <a:r>
              <a:rPr lang="en-US" sz="1600" dirty="0" smtClean="0">
                <a:hlinkClick r:id="rId2"/>
              </a:rPr>
              <a:t>http://pklab.med.harvard.edu/scw2015/</a:t>
            </a:r>
            <a:endParaRPr lang="en-US" sz="1600" dirty="0" smtClean="0"/>
          </a:p>
          <a:p>
            <a:r>
              <a:rPr lang="en-US" sz="1600" dirty="0" smtClean="0"/>
              <a:t>For differential expression:</a:t>
            </a:r>
          </a:p>
          <a:p>
            <a:pPr lvl="1"/>
            <a:r>
              <a:rPr lang="en-US" sz="1600" dirty="0" smtClean="0"/>
              <a:t>SCDE: </a:t>
            </a:r>
            <a:r>
              <a:rPr lang="en-US" sz="1600" dirty="0" smtClean="0">
                <a:hlinkClick r:id="rId3"/>
              </a:rPr>
              <a:t>http://pklab.med.harvard.edu/scde/index.html</a:t>
            </a:r>
            <a:endParaRPr lang="en-US" sz="1600" dirty="0" smtClean="0"/>
          </a:p>
          <a:p>
            <a:pPr lvl="1"/>
            <a:r>
              <a:rPr lang="en-US" sz="1600" dirty="0" smtClean="0"/>
              <a:t>SCA: </a:t>
            </a:r>
            <a:r>
              <a:rPr lang="en-US" sz="1600" dirty="0" smtClean="0">
                <a:hlinkClick r:id="rId4"/>
              </a:rPr>
              <a:t>https://github.com/RGLab/SingleCellAssay</a:t>
            </a:r>
            <a:endParaRPr lang="en-US" sz="1600" dirty="0" smtClean="0"/>
          </a:p>
          <a:p>
            <a:pPr lvl="1"/>
            <a:r>
              <a:rPr lang="en-US" sz="1600" dirty="0" smtClean="0"/>
              <a:t>MAST: </a:t>
            </a:r>
            <a:r>
              <a:rPr lang="en-US" sz="1600" dirty="0" smtClean="0">
                <a:hlinkClick r:id="rId4"/>
              </a:rPr>
              <a:t>https://github.com/RGLab/MAST</a:t>
            </a:r>
            <a:endParaRPr lang="en-US" sz="1600" dirty="0" smtClean="0"/>
          </a:p>
          <a:p>
            <a:pPr lvl="1"/>
            <a:r>
              <a:rPr lang="en-US" sz="1600" dirty="0" err="1" smtClean="0"/>
              <a:t>SAMseq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5"/>
              </a:rPr>
              <a:t>http://cran.r-project.org/web/packages/samr</a:t>
            </a:r>
            <a:endParaRPr lang="en-US" sz="1600" dirty="0" smtClean="0"/>
          </a:p>
          <a:p>
            <a:r>
              <a:rPr lang="en-US" sz="1600" dirty="0" smtClean="0"/>
              <a:t>For </a:t>
            </a:r>
            <a:r>
              <a:rPr lang="en-US" sz="1600" dirty="0" smtClean="0"/>
              <a:t>clustering, normalization </a:t>
            </a:r>
            <a:r>
              <a:rPr lang="en-US" sz="1600" dirty="0" smtClean="0"/>
              <a:t>etc.:</a:t>
            </a:r>
          </a:p>
          <a:p>
            <a:pPr lvl="1"/>
            <a:r>
              <a:rPr lang="en-US" sz="1600" dirty="0" smtClean="0"/>
              <a:t>Monocle2/Census: </a:t>
            </a:r>
            <a:r>
              <a:rPr lang="en-US" sz="1600" dirty="0" smtClean="0">
                <a:hlinkClick r:id="rId6"/>
              </a:rPr>
              <a:t>https://github.com/cole-trapnell-lab/monocle-release</a:t>
            </a:r>
            <a:endParaRPr lang="en-US" sz="1600" dirty="0" smtClean="0"/>
          </a:p>
          <a:p>
            <a:pPr lvl="1"/>
            <a:r>
              <a:rPr lang="en-US" sz="1600" dirty="0" err="1" smtClean="0"/>
              <a:t>Rtsne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7"/>
              </a:rPr>
              <a:t>http://cran.r-project.org/web/packages/Rtsne</a:t>
            </a:r>
            <a:endParaRPr lang="en-US" sz="1600" dirty="0" smtClean="0"/>
          </a:p>
          <a:p>
            <a:pPr lvl="1"/>
            <a:r>
              <a:rPr lang="en-US" sz="1600" dirty="0" err="1" smtClean="0"/>
              <a:t>Sincell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8"/>
              </a:rPr>
              <a:t>http://master.bioconductor.org/packages/devel/bioc/html/sincell.html</a:t>
            </a:r>
            <a:endParaRPr lang="en-US" sz="1600" dirty="0" smtClean="0"/>
          </a:p>
          <a:p>
            <a:pPr lvl="1"/>
            <a:r>
              <a:rPr lang="en-US" sz="1600" dirty="0" err="1" smtClean="0"/>
              <a:t>scLVM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9"/>
              </a:rPr>
              <a:t>https://github.com/PMBio/scLVM</a:t>
            </a:r>
            <a:endParaRPr lang="en-US" sz="1600" dirty="0" smtClean="0"/>
          </a:p>
          <a:p>
            <a:pPr lvl="1"/>
            <a:r>
              <a:rPr lang="en-US" sz="1600" dirty="0" err="1" smtClean="0"/>
              <a:t>BASiCS</a:t>
            </a:r>
            <a:r>
              <a:rPr lang="en-US" sz="1600" dirty="0" smtClean="0"/>
              <a:t>: https://</a:t>
            </a:r>
            <a:r>
              <a:rPr lang="en-US" sz="1600" dirty="0" err="1" smtClean="0"/>
              <a:t>github.com/catavallejos/BASiCS</a:t>
            </a:r>
            <a:endParaRPr lang="en-US" sz="1600" dirty="0" smtClean="0"/>
          </a:p>
          <a:p>
            <a:pPr lvl="1"/>
            <a:r>
              <a:rPr lang="en-US" sz="1600" dirty="0" smtClean="0"/>
              <a:t>Pagoda: </a:t>
            </a:r>
            <a:r>
              <a:rPr lang="en-US" sz="1600" u="sng" dirty="0" smtClean="0">
                <a:solidFill>
                  <a:srgbClr val="0000FF"/>
                </a:solidFill>
                <a:hlinkClick r:id="rId10"/>
              </a:rPr>
              <a:t>http://pklab.med.harvard.edu/scde</a:t>
            </a:r>
            <a:endParaRPr lang="en-US" sz="1600" u="sng" dirty="0" smtClean="0">
              <a:solidFill>
                <a:srgbClr val="0000FF"/>
              </a:solidFill>
            </a:endParaRPr>
          </a:p>
          <a:p>
            <a:pPr lvl="1"/>
            <a:r>
              <a:rPr lang="en-US" sz="1600" dirty="0" smtClean="0"/>
              <a:t>Seurat toolkit: </a:t>
            </a:r>
            <a:r>
              <a:rPr lang="en-US" sz="1600" u="sng" dirty="0" smtClean="0">
                <a:solidFill>
                  <a:srgbClr val="0000FF"/>
                </a:solidFill>
                <a:hlinkClick r:id="rId11"/>
              </a:rPr>
              <a:t>http://www.satijalab.org/seurat.html</a:t>
            </a:r>
            <a:endParaRPr lang="en-US" sz="1600" u="sng" dirty="0" smtClean="0">
              <a:solidFill>
                <a:srgbClr val="0000FF"/>
              </a:solidFill>
            </a:endParaRPr>
          </a:p>
          <a:p>
            <a:pPr lvl="1"/>
            <a:r>
              <a:rPr lang="en-US" sz="1600" dirty="0" err="1" smtClean="0"/>
              <a:t>Sincera</a:t>
            </a:r>
            <a:r>
              <a:rPr lang="en-US" sz="1600" dirty="0" smtClean="0"/>
              <a:t> pipeline:</a:t>
            </a:r>
            <a:r>
              <a:rPr lang="en-US" sz="1600" u="sng" dirty="0" smtClean="0">
                <a:solidFill>
                  <a:srgbClr val="0000FF"/>
                </a:solidFill>
              </a:rPr>
              <a:t> https://</a:t>
            </a:r>
            <a:r>
              <a:rPr lang="en-US" sz="1600" u="sng" dirty="0" err="1" smtClean="0">
                <a:solidFill>
                  <a:srgbClr val="0000FF"/>
                </a:solidFill>
              </a:rPr>
              <a:t>research.cchmc.org</a:t>
            </a:r>
            <a:r>
              <a:rPr lang="en-US" sz="1600" u="sng" dirty="0" smtClean="0">
                <a:solidFill>
                  <a:srgbClr val="0000FF"/>
                </a:solidFill>
              </a:rPr>
              <a:t>/</a:t>
            </a:r>
            <a:r>
              <a:rPr lang="en-US" sz="1600" u="sng" dirty="0" err="1" smtClean="0">
                <a:solidFill>
                  <a:srgbClr val="0000FF"/>
                </a:solidFill>
              </a:rPr>
              <a:t>pbge</a:t>
            </a:r>
            <a:r>
              <a:rPr lang="en-US" sz="1600" u="sng" dirty="0" smtClean="0">
                <a:solidFill>
                  <a:srgbClr val="0000FF"/>
                </a:solidFill>
              </a:rPr>
              <a:t>/</a:t>
            </a:r>
            <a:r>
              <a:rPr lang="en-US" sz="1600" u="sng" dirty="0" err="1" smtClean="0">
                <a:solidFill>
                  <a:srgbClr val="0000FF"/>
                </a:solidFill>
              </a:rPr>
              <a:t>sincera.html</a:t>
            </a:r>
            <a:endParaRPr lang="en-US" sz="1600" dirty="0" smtClean="0"/>
          </a:p>
          <a:p>
            <a:pPr lvl="1"/>
            <a:r>
              <a:rPr lang="en-US" sz="1600" dirty="0" err="1" smtClean="0"/>
              <a:t>SimpleSingleCell</a:t>
            </a:r>
            <a:r>
              <a:rPr lang="en-US" sz="1600" dirty="0"/>
              <a:t> pipeline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12"/>
              </a:rPr>
              <a:t>https</a:t>
            </a:r>
            <a:r>
              <a:rPr lang="en-US" sz="1600" dirty="0">
                <a:hlinkClick r:id="rId12"/>
              </a:rPr>
              <a:t>://www.bioconductor.org/help/workflows/simpleSingleCell</a:t>
            </a:r>
            <a:r>
              <a:rPr lang="en-US" sz="1600" dirty="0" smtClean="0">
                <a:hlinkClick r:id="rId12"/>
              </a:rPr>
              <a:t>/</a:t>
            </a:r>
            <a:endParaRPr lang="en-US" sz="1600" dirty="0" smtClean="0"/>
          </a:p>
          <a:p>
            <a:pPr lvl="1"/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5333" y="6348778"/>
            <a:ext cx="261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Kolodziejczyk</a:t>
            </a:r>
            <a:r>
              <a:rPr lang="en-US" dirty="0" smtClean="0"/>
              <a:t> et al. 2015)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55333" y="3270947"/>
            <a:ext cx="6406446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Tissues can be dissolved with mechanical methods, detergents or enzymatic digestion.</a:t>
            </a:r>
          </a:p>
          <a:p>
            <a:endParaRPr lang="en-US" dirty="0" smtClean="0"/>
          </a:p>
          <a:p>
            <a:r>
              <a:rPr lang="en-US" dirty="0" smtClean="0"/>
              <a:t>It is critical to have healthy whole cells with no RNA leakage.</a:t>
            </a:r>
          </a:p>
          <a:p>
            <a:endParaRPr lang="en-US" dirty="0"/>
          </a:p>
          <a:p>
            <a:r>
              <a:rPr lang="en-US" dirty="0" smtClean="0"/>
              <a:t>Should minimize time from dissociation to cell capture to reduce effect on transcriptional state.</a:t>
            </a:r>
          </a:p>
          <a:p>
            <a:endParaRPr lang="en-US" dirty="0" smtClean="0"/>
          </a:p>
          <a:p>
            <a:r>
              <a:rPr lang="en-US" dirty="0" smtClean="0"/>
              <a:t>Depending on your tissue type you may need to select different protocols.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4980" y="539920"/>
            <a:ext cx="2054578" cy="5369804"/>
            <a:chOff x="174980" y="158923"/>
            <a:chExt cx="2054578" cy="5369804"/>
          </a:xfrm>
        </p:grpSpPr>
        <p:sp>
          <p:nvSpPr>
            <p:cNvPr id="4" name="Process 3"/>
            <p:cNvSpPr/>
            <p:nvPr/>
          </p:nvSpPr>
          <p:spPr>
            <a:xfrm>
              <a:off x="174980" y="1100662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Single cell capture</a:t>
              </a:r>
              <a:endParaRPr lang="en-US" dirty="0"/>
            </a:p>
          </p:txBody>
        </p:sp>
        <p:sp>
          <p:nvSpPr>
            <p:cNvPr id="5" name="Process 4"/>
            <p:cNvSpPr/>
            <p:nvPr/>
          </p:nvSpPr>
          <p:spPr>
            <a:xfrm>
              <a:off x="174980" y="2057395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Single cell </a:t>
              </a:r>
              <a:r>
                <a:rPr lang="en-US" dirty="0" err="1" smtClean="0"/>
                <a:t>lysis</a:t>
              </a:r>
              <a:endParaRPr lang="en-US" dirty="0"/>
            </a:p>
          </p:txBody>
        </p:sp>
        <p:sp>
          <p:nvSpPr>
            <p:cNvPr id="6" name="Process 5"/>
            <p:cNvSpPr/>
            <p:nvPr/>
          </p:nvSpPr>
          <p:spPr>
            <a:xfrm>
              <a:off x="174980" y="3031062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Reverse transcription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Process 6"/>
            <p:cNvSpPr/>
            <p:nvPr/>
          </p:nvSpPr>
          <p:spPr>
            <a:xfrm>
              <a:off x="174980" y="4018840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Preamplification</a:t>
              </a:r>
              <a:endParaRPr lang="en-US" dirty="0"/>
            </a:p>
          </p:txBody>
        </p:sp>
        <p:sp>
          <p:nvSpPr>
            <p:cNvPr id="8" name="Process 7"/>
            <p:cNvSpPr/>
            <p:nvPr/>
          </p:nvSpPr>
          <p:spPr>
            <a:xfrm>
              <a:off x="174980" y="4992505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Library preparation and sequencing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4" idx="2"/>
              <a:endCxn id="5" idx="0"/>
            </p:cNvCxnSpPr>
            <p:nvPr/>
          </p:nvCxnSpPr>
          <p:spPr>
            <a:xfrm>
              <a:off x="1202269" y="1636884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202269" y="2610551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202269" y="3598329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202269" y="4555062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Process 17"/>
            <p:cNvSpPr/>
            <p:nvPr/>
          </p:nvSpPr>
          <p:spPr>
            <a:xfrm>
              <a:off x="174980" y="158923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Cell dissociation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202269" y="680151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311" y="1061148"/>
            <a:ext cx="4419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55333" y="6348778"/>
            <a:ext cx="261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Kolodziejczyk</a:t>
            </a:r>
            <a:r>
              <a:rPr lang="en-US" dirty="0" smtClean="0"/>
              <a:t> et al. 2015)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55332" y="5020804"/>
            <a:ext cx="64064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Tissues that </a:t>
            </a:r>
            <a:r>
              <a:rPr lang="en-US" dirty="0"/>
              <a:t>are hard to dissociate:</a:t>
            </a:r>
          </a:p>
          <a:p>
            <a:pPr lvl="1"/>
            <a:r>
              <a:rPr lang="en-US" dirty="0"/>
              <a:t>Laser capture microscopy (LCM)</a:t>
            </a:r>
          </a:p>
          <a:p>
            <a:pPr lvl="1"/>
            <a:r>
              <a:rPr lang="en-US" dirty="0" smtClean="0"/>
              <a:t>Nuclei sorting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4980" y="539920"/>
            <a:ext cx="2054578" cy="5369804"/>
            <a:chOff x="174980" y="158923"/>
            <a:chExt cx="2054578" cy="5369804"/>
          </a:xfrm>
        </p:grpSpPr>
        <p:sp>
          <p:nvSpPr>
            <p:cNvPr id="17" name="Process 16"/>
            <p:cNvSpPr/>
            <p:nvPr/>
          </p:nvSpPr>
          <p:spPr>
            <a:xfrm>
              <a:off x="174980" y="1100662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Single cell capture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Process 17"/>
            <p:cNvSpPr/>
            <p:nvPr/>
          </p:nvSpPr>
          <p:spPr>
            <a:xfrm>
              <a:off x="174980" y="2057395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Single cell </a:t>
              </a:r>
              <a:r>
                <a:rPr lang="en-US" dirty="0" err="1" smtClean="0"/>
                <a:t>lysis</a:t>
              </a:r>
              <a:endParaRPr lang="en-US" dirty="0"/>
            </a:p>
          </p:txBody>
        </p:sp>
        <p:sp>
          <p:nvSpPr>
            <p:cNvPr id="19" name="Process 18"/>
            <p:cNvSpPr/>
            <p:nvPr/>
          </p:nvSpPr>
          <p:spPr>
            <a:xfrm>
              <a:off x="174980" y="3031062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Reverse transcription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Process 19"/>
            <p:cNvSpPr/>
            <p:nvPr/>
          </p:nvSpPr>
          <p:spPr>
            <a:xfrm>
              <a:off x="174980" y="4018840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Preamplification</a:t>
              </a:r>
              <a:endParaRPr lang="en-US" dirty="0"/>
            </a:p>
          </p:txBody>
        </p:sp>
        <p:sp>
          <p:nvSpPr>
            <p:cNvPr id="21" name="Process 20"/>
            <p:cNvSpPr/>
            <p:nvPr/>
          </p:nvSpPr>
          <p:spPr>
            <a:xfrm>
              <a:off x="174980" y="4992505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Library preparation and sequencing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17" idx="2"/>
              <a:endCxn id="18" idx="0"/>
            </p:cNvCxnSpPr>
            <p:nvPr/>
          </p:nvCxnSpPr>
          <p:spPr>
            <a:xfrm>
              <a:off x="1202269" y="1636884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202269" y="2610551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1202269" y="3598329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202269" y="4555062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Process 25"/>
            <p:cNvSpPr/>
            <p:nvPr/>
          </p:nvSpPr>
          <p:spPr>
            <a:xfrm>
              <a:off x="174980" y="158923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dissociation</a:t>
              </a:r>
              <a:endParaRPr lang="en-US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202269" y="680151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800100"/>
            <a:ext cx="6692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5333" y="6348778"/>
            <a:ext cx="261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Kolodziejczyk</a:t>
            </a:r>
            <a:r>
              <a:rPr lang="en-US" dirty="0" smtClean="0"/>
              <a:t> et al. 2015)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55332" y="4747523"/>
            <a:ext cx="64064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Efficiency of reverse transcription is the key to high sensitivity. Drop-out rate is around 90-60% depending on the method used.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74980" y="539920"/>
            <a:ext cx="2054578" cy="5369804"/>
            <a:chOff x="174980" y="158923"/>
            <a:chExt cx="2054578" cy="5369804"/>
          </a:xfrm>
        </p:grpSpPr>
        <p:sp>
          <p:nvSpPr>
            <p:cNvPr id="19" name="Process 18"/>
            <p:cNvSpPr/>
            <p:nvPr/>
          </p:nvSpPr>
          <p:spPr>
            <a:xfrm>
              <a:off x="174980" y="1100662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Single cell capture</a:t>
              </a:r>
              <a:endParaRPr lang="en-US" dirty="0"/>
            </a:p>
          </p:txBody>
        </p:sp>
        <p:sp>
          <p:nvSpPr>
            <p:cNvPr id="20" name="Process 19"/>
            <p:cNvSpPr/>
            <p:nvPr/>
          </p:nvSpPr>
          <p:spPr>
            <a:xfrm>
              <a:off x="174980" y="2057395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Single cell </a:t>
              </a:r>
              <a:r>
                <a:rPr lang="en-US" dirty="0" err="1" smtClean="0"/>
                <a:t>lysis</a:t>
              </a:r>
              <a:endParaRPr lang="en-US" dirty="0"/>
            </a:p>
          </p:txBody>
        </p:sp>
        <p:sp>
          <p:nvSpPr>
            <p:cNvPr id="21" name="Process 20"/>
            <p:cNvSpPr/>
            <p:nvPr/>
          </p:nvSpPr>
          <p:spPr>
            <a:xfrm>
              <a:off x="174980" y="3031062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Reverse transcription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Process 21"/>
            <p:cNvSpPr/>
            <p:nvPr/>
          </p:nvSpPr>
          <p:spPr>
            <a:xfrm>
              <a:off x="174980" y="4018840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Preamplification</a:t>
              </a:r>
              <a:endParaRPr lang="en-US" dirty="0"/>
            </a:p>
          </p:txBody>
        </p:sp>
        <p:sp>
          <p:nvSpPr>
            <p:cNvPr id="23" name="Process 22"/>
            <p:cNvSpPr/>
            <p:nvPr/>
          </p:nvSpPr>
          <p:spPr>
            <a:xfrm>
              <a:off x="174980" y="4992505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Library preparation and sequencing</a:t>
              </a:r>
              <a:endParaRPr lang="en-US" dirty="0"/>
            </a:p>
          </p:txBody>
        </p:sp>
        <p:cxnSp>
          <p:nvCxnSpPr>
            <p:cNvPr id="24" name="Straight Arrow Connector 23"/>
            <p:cNvCxnSpPr>
              <a:stCxn id="19" idx="2"/>
              <a:endCxn id="20" idx="0"/>
            </p:cNvCxnSpPr>
            <p:nvPr/>
          </p:nvCxnSpPr>
          <p:spPr>
            <a:xfrm>
              <a:off x="1202269" y="1636884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202269" y="2610551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02269" y="3598329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202269" y="4555062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Process 27"/>
            <p:cNvSpPr/>
            <p:nvPr/>
          </p:nvSpPr>
          <p:spPr>
            <a:xfrm>
              <a:off x="174980" y="158923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dissociation</a:t>
              </a:r>
              <a:endParaRPr lang="en-US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1202269" y="680151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32" y="1903634"/>
            <a:ext cx="6688667" cy="23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2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455333" y="6348778"/>
            <a:ext cx="261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Kolodziejczyk</a:t>
            </a:r>
            <a:r>
              <a:rPr lang="en-US" dirty="0" smtClean="0"/>
              <a:t> et al. 2015)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313055"/>
            <a:ext cx="5638800" cy="13589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74980" y="539920"/>
            <a:ext cx="2054578" cy="5369804"/>
            <a:chOff x="174980" y="158923"/>
            <a:chExt cx="2054578" cy="5369804"/>
          </a:xfrm>
        </p:grpSpPr>
        <p:sp>
          <p:nvSpPr>
            <p:cNvPr id="18" name="Process 17"/>
            <p:cNvSpPr/>
            <p:nvPr/>
          </p:nvSpPr>
          <p:spPr>
            <a:xfrm>
              <a:off x="174980" y="1100662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Single cell capture</a:t>
              </a:r>
              <a:endParaRPr lang="en-US" dirty="0"/>
            </a:p>
          </p:txBody>
        </p:sp>
        <p:sp>
          <p:nvSpPr>
            <p:cNvPr id="19" name="Process 18"/>
            <p:cNvSpPr/>
            <p:nvPr/>
          </p:nvSpPr>
          <p:spPr>
            <a:xfrm>
              <a:off x="174980" y="2057395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Single cell </a:t>
              </a:r>
              <a:r>
                <a:rPr lang="en-US" dirty="0" err="1" smtClean="0"/>
                <a:t>lysis</a:t>
              </a:r>
              <a:endParaRPr lang="en-US" dirty="0"/>
            </a:p>
          </p:txBody>
        </p:sp>
        <p:sp>
          <p:nvSpPr>
            <p:cNvPr id="20" name="Process 19"/>
            <p:cNvSpPr/>
            <p:nvPr/>
          </p:nvSpPr>
          <p:spPr>
            <a:xfrm>
              <a:off x="174980" y="3031062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Reverse transcription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Process 20"/>
            <p:cNvSpPr/>
            <p:nvPr/>
          </p:nvSpPr>
          <p:spPr>
            <a:xfrm>
              <a:off x="174980" y="4018840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rgbClr val="FF0000"/>
                  </a:solidFill>
                </a:rPr>
                <a:t>Preamplification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Process 21"/>
            <p:cNvSpPr/>
            <p:nvPr/>
          </p:nvSpPr>
          <p:spPr>
            <a:xfrm>
              <a:off x="174980" y="4992505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Library preparation and sequencing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8" idx="2"/>
              <a:endCxn id="19" idx="0"/>
            </p:cNvCxnSpPr>
            <p:nvPr/>
          </p:nvCxnSpPr>
          <p:spPr>
            <a:xfrm>
              <a:off x="1202269" y="1636884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1202269" y="2610551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202269" y="3598329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202269" y="4555062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Process 26"/>
            <p:cNvSpPr/>
            <p:nvPr/>
          </p:nvSpPr>
          <p:spPr>
            <a:xfrm>
              <a:off x="174980" y="158923"/>
              <a:ext cx="2054578" cy="536222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dissociation</a:t>
              </a:r>
              <a:endParaRPr lang="en-US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202269" y="680151"/>
              <a:ext cx="0" cy="4205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2054094"/>
            <a:ext cx="6553200" cy="14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20186</TotalTime>
  <Words>2535</Words>
  <Application>Microsoft Macintosh PowerPoint</Application>
  <PresentationFormat>On-screen Show (4:3)</PresentationFormat>
  <Paragraphs>424</Paragraphs>
  <Slides>53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Single cell RNA sequencing</vt:lpstr>
      <vt:lpstr>Outline</vt:lpstr>
      <vt:lpstr>PowerPoint Presentation</vt:lpstr>
      <vt:lpstr>Why single-cell transcriptomics?</vt:lpstr>
      <vt:lpstr>Transcriptional bursting</vt:lpstr>
      <vt:lpstr>Experimental setup</vt:lpstr>
      <vt:lpstr>Experimental setup</vt:lpstr>
      <vt:lpstr>Experimental setup</vt:lpstr>
      <vt:lpstr>Experimental setup</vt:lpstr>
      <vt:lpstr>Overview of the 3 common library preparation methods</vt:lpstr>
      <vt:lpstr>Small volume approaches</vt:lpstr>
      <vt:lpstr>Droplet / microfluidics approaches</vt:lpstr>
      <vt:lpstr>Chromium 10X Genomics </vt:lpstr>
      <vt:lpstr>Wafergen ICELL8 microwell system</vt:lpstr>
      <vt:lpstr>Problems compared to bulk RNA-seq</vt:lpstr>
      <vt:lpstr>Example data - mouse bone-marrow-derived dendritic cells (BMDCs)</vt:lpstr>
      <vt:lpstr>Unique molecular identifiers (UMIs) and cellular barcodes</vt:lpstr>
      <vt:lpstr>Unique molecular identifiers (UMIs) and cellular barcodes</vt:lpstr>
      <vt:lpstr>Spike-in RNAs</vt:lpstr>
      <vt:lpstr>Spike-in RNAs</vt:lpstr>
      <vt:lpstr>Spike-in RNAs Finding biologically variable genes</vt:lpstr>
      <vt:lpstr>Replicates – how many cells do you have to sequence?</vt:lpstr>
      <vt:lpstr>Which method should I use? </vt:lpstr>
      <vt:lpstr>National single cell genomics platform at Scilifelab</vt:lpstr>
      <vt:lpstr>RNA-seq services at ESCG</vt:lpstr>
      <vt:lpstr>User fees</vt:lpstr>
      <vt:lpstr>scRNA-seq analysis overview </vt:lpstr>
      <vt:lpstr>Quality Control (QC)</vt:lpstr>
      <vt:lpstr>Data bias</vt:lpstr>
      <vt:lpstr>Batch normalization with SVA function ComBat</vt:lpstr>
      <vt:lpstr>scLVM - Marioni lab https://github.com/PMBio/scLVM)</vt:lpstr>
      <vt:lpstr>Feature selection – subset of genes</vt:lpstr>
      <vt:lpstr>Identifying celltypes – Dimensionality reduction</vt:lpstr>
      <vt:lpstr>t-SNE vs PCA dimensionality reduction</vt:lpstr>
      <vt:lpstr>More dimensionality reductions</vt:lpstr>
      <vt:lpstr>Identifying celltypes - Clustering</vt:lpstr>
      <vt:lpstr>Pagoda – Pathway And Geneset OverDispersion Analysis    </vt:lpstr>
      <vt:lpstr>Pseudotime ordering - Monocle The dynamics and regulators of cell fate decisions are revealed by pseudotemporal ordering of single cells.   </vt:lpstr>
      <vt:lpstr>Diffusion pseudotime Diffusion pseudotime robustly reconstructs lineage branching </vt:lpstr>
      <vt:lpstr>Detecting differentially expressed genes</vt:lpstr>
      <vt:lpstr>Detecting differentially expressed genes</vt:lpstr>
      <vt:lpstr>Comparison of DE detection methods</vt:lpstr>
      <vt:lpstr>High false discovery rate for DESeq and EdgeR</vt:lpstr>
      <vt:lpstr>scRNA-seq analysis overview </vt:lpstr>
      <vt:lpstr>Additional analyses </vt:lpstr>
      <vt:lpstr>_x0019_Single-Cell RNA-Seq Reveals Dynamic, Random Monoallelic Gene Expression in Mammalian Cells </vt:lpstr>
      <vt:lpstr>Using Single Nucleotide Variations in Cancer Single-Cell RNA- Seq Data for Subpopulation Identification and Genotype- phenotype Linkage Analysis </vt:lpstr>
      <vt:lpstr>Dissecting the multicellular ecosystem of metastatic melanoma by single-cell RNA-seq</vt:lpstr>
      <vt:lpstr>Cell specific alternative splicing</vt:lpstr>
      <vt:lpstr>Combination with single cell genome sequencing</vt:lpstr>
      <vt:lpstr>Non coding RNA single cell library</vt:lpstr>
      <vt:lpstr>Conclusions</vt:lpstr>
      <vt:lpstr>Some tools for single cell analysis</vt:lpstr>
    </vt:vector>
  </TitlesOfParts>
  <Company>SciLifeLab - 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Camilla Wernersson</dc:creator>
  <cp:lastModifiedBy>Asa Bjorklund</cp:lastModifiedBy>
  <cp:revision>198</cp:revision>
  <dcterms:created xsi:type="dcterms:W3CDTF">2016-04-13T06:18:23Z</dcterms:created>
  <dcterms:modified xsi:type="dcterms:W3CDTF">2017-03-15T08:48:27Z</dcterms:modified>
</cp:coreProperties>
</file>